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85"/>
  </p:notesMasterIdLst>
  <p:sldIdLst>
    <p:sldId id="256" r:id="rId2"/>
    <p:sldId id="334" r:id="rId3"/>
    <p:sldId id="342" r:id="rId4"/>
    <p:sldId id="357" r:id="rId5"/>
    <p:sldId id="356" r:id="rId6"/>
    <p:sldId id="335" r:id="rId7"/>
    <p:sldId id="319" r:id="rId8"/>
    <p:sldId id="258" r:id="rId9"/>
    <p:sldId id="259" r:id="rId10"/>
    <p:sldId id="260" r:id="rId11"/>
    <p:sldId id="261" r:id="rId12"/>
    <p:sldId id="262" r:id="rId13"/>
    <p:sldId id="263" r:id="rId14"/>
    <p:sldId id="264" r:id="rId15"/>
    <p:sldId id="265" r:id="rId16"/>
    <p:sldId id="266" r:id="rId17"/>
    <p:sldId id="337" r:id="rId18"/>
    <p:sldId id="268" r:id="rId19"/>
    <p:sldId id="270" r:id="rId20"/>
    <p:sldId id="271" r:id="rId21"/>
    <p:sldId id="275" r:id="rId22"/>
    <p:sldId id="276" r:id="rId23"/>
    <p:sldId id="318" r:id="rId24"/>
    <p:sldId id="277" r:id="rId25"/>
    <p:sldId id="278" r:id="rId26"/>
    <p:sldId id="279" r:id="rId27"/>
    <p:sldId id="280" r:id="rId28"/>
    <p:sldId id="281" r:id="rId29"/>
    <p:sldId id="282" r:id="rId30"/>
    <p:sldId id="283" r:id="rId31"/>
    <p:sldId id="284" r:id="rId32"/>
    <p:sldId id="285" r:id="rId33"/>
    <p:sldId id="286" r:id="rId34"/>
    <p:sldId id="325" r:id="rId35"/>
    <p:sldId id="287" r:id="rId36"/>
    <p:sldId id="288" r:id="rId37"/>
    <p:sldId id="289" r:id="rId38"/>
    <p:sldId id="317" r:id="rId39"/>
    <p:sldId id="343" r:id="rId40"/>
    <p:sldId id="320" r:id="rId41"/>
    <p:sldId id="326" r:id="rId42"/>
    <p:sldId id="327" r:id="rId43"/>
    <p:sldId id="344" r:id="rId44"/>
    <p:sldId id="345" r:id="rId45"/>
    <p:sldId id="346" r:id="rId46"/>
    <p:sldId id="347" r:id="rId47"/>
    <p:sldId id="348" r:id="rId48"/>
    <p:sldId id="299" r:id="rId49"/>
    <p:sldId id="349" r:id="rId50"/>
    <p:sldId id="321" r:id="rId51"/>
    <p:sldId id="350" r:id="rId52"/>
    <p:sldId id="338" r:id="rId53"/>
    <p:sldId id="339" r:id="rId54"/>
    <p:sldId id="351" r:id="rId55"/>
    <p:sldId id="341" r:id="rId56"/>
    <p:sldId id="353" r:id="rId57"/>
    <p:sldId id="354" r:id="rId58"/>
    <p:sldId id="355" r:id="rId59"/>
    <p:sldId id="336" r:id="rId60"/>
    <p:sldId id="322" r:id="rId61"/>
    <p:sldId id="300" r:id="rId62"/>
    <p:sldId id="301" r:id="rId63"/>
    <p:sldId id="302" r:id="rId64"/>
    <p:sldId id="303" r:id="rId65"/>
    <p:sldId id="304" r:id="rId66"/>
    <p:sldId id="305" r:id="rId67"/>
    <p:sldId id="306" r:id="rId68"/>
    <p:sldId id="307" r:id="rId69"/>
    <p:sldId id="308" r:id="rId70"/>
    <p:sldId id="309" r:id="rId71"/>
    <p:sldId id="310" r:id="rId72"/>
    <p:sldId id="331" r:id="rId73"/>
    <p:sldId id="311" r:id="rId74"/>
    <p:sldId id="312" r:id="rId75"/>
    <p:sldId id="313" r:id="rId76"/>
    <p:sldId id="314" r:id="rId77"/>
    <p:sldId id="323" r:id="rId78"/>
    <p:sldId id="316" r:id="rId79"/>
    <p:sldId id="324" r:id="rId80"/>
    <p:sldId id="332" r:id="rId81"/>
    <p:sldId id="333" r:id="rId82"/>
    <p:sldId id="329" r:id="rId83"/>
    <p:sldId id="330" r:id="rId84"/>
  </p:sldIdLst>
  <p:sldSz cx="9144000" cy="6858000" type="screen4x3"/>
  <p:notesSz cx="6888163" cy="100203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47" autoAdjust="0"/>
    <p:restoredTop sz="94570" autoAdjust="0"/>
  </p:normalViewPr>
  <p:slideViewPr>
    <p:cSldViewPr snapToGrid="0" snapToObjects="1">
      <p:cViewPr varScale="1">
        <p:scale>
          <a:sx n="65" d="100"/>
          <a:sy n="65" d="100"/>
        </p:scale>
        <p:origin x="-1301" y="-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44472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F9EBD97B-0178-DC41-B7F4-5A29F27C0452}" type="datetimeFigureOut">
              <a:rPr lang="en-US" smtClean="0"/>
              <a:t>8/13/2017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39800" y="750888"/>
            <a:ext cx="50085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EFADCA15-941C-DF42-B7E0-7B58269DF3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8372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68078" lvl="2" indent="-301923">
              <a:buFontTx/>
              <a:buChar char="-"/>
            </a:pPr>
            <a:r>
              <a:rPr lang="fi-FI" dirty="0" err="1" smtClean="0"/>
              <a:t>gloria-</a:t>
            </a:r>
            <a:r>
              <a:rPr lang="fi-FI" dirty="0" smtClean="0"/>
              <a:t> </a:t>
            </a:r>
            <a:r>
              <a:rPr lang="fi-FI" dirty="0" err="1" smtClean="0"/>
              <a:t>eller</a:t>
            </a:r>
            <a:r>
              <a:rPr lang="fi-FI" baseline="0" dirty="0" smtClean="0"/>
              <a:t> </a:t>
            </a:r>
            <a:r>
              <a:rPr lang="fi-FI" dirty="0" smtClean="0"/>
              <a:t> </a:t>
            </a:r>
            <a:r>
              <a:rPr lang="fi-FI" dirty="0" err="1" smtClean="0"/>
              <a:t>haloeffekt</a:t>
            </a:r>
            <a:endParaRPr lang="fi-FI" dirty="0" smtClean="0"/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beroendepåverkan</a:t>
            </a:r>
            <a:r>
              <a:rPr lang="fi-FI" dirty="0" smtClean="0"/>
              <a:t> </a:t>
            </a:r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felet</a:t>
            </a:r>
            <a:r>
              <a:rPr lang="fi-FI" dirty="0" smtClean="0"/>
              <a:t> av </a:t>
            </a:r>
            <a:r>
              <a:rPr lang="fi-FI" dirty="0" err="1" smtClean="0"/>
              <a:t>reaktionernas</a:t>
            </a:r>
            <a:r>
              <a:rPr lang="fi-FI" dirty="0" smtClean="0"/>
              <a:t> </a:t>
            </a:r>
            <a:r>
              <a:rPr lang="fi-FI" dirty="0" err="1" smtClean="0"/>
              <a:t>allmänne</a:t>
            </a:r>
            <a:r>
              <a:rPr lang="fi-FI" dirty="0" smtClean="0"/>
              <a:t> </a:t>
            </a:r>
            <a:r>
              <a:rPr lang="fi-FI" dirty="0" err="1" smtClean="0"/>
              <a:t>enhetlighet</a:t>
            </a:r>
            <a:r>
              <a:rPr lang="fi-FI" dirty="0" smtClean="0"/>
              <a:t> </a:t>
            </a:r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felet</a:t>
            </a:r>
            <a:r>
              <a:rPr lang="fi-FI" dirty="0" smtClean="0"/>
              <a:t> av </a:t>
            </a:r>
            <a:r>
              <a:rPr lang="fi-FI" dirty="0" err="1" smtClean="0"/>
              <a:t>tvivlande</a:t>
            </a:r>
            <a:r>
              <a:rPr lang="fi-FI" dirty="0" smtClean="0"/>
              <a:t> </a:t>
            </a:r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felet</a:t>
            </a:r>
            <a:r>
              <a:rPr lang="fi-FI" dirty="0" smtClean="0"/>
              <a:t> av </a:t>
            </a:r>
            <a:r>
              <a:rPr lang="fi-FI" dirty="0" err="1" smtClean="0"/>
              <a:t>betoning</a:t>
            </a:r>
            <a:r>
              <a:rPr lang="fi-FI" dirty="0" smtClean="0"/>
              <a:t> </a:t>
            </a:r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felet</a:t>
            </a:r>
            <a:r>
              <a:rPr lang="fi-FI" dirty="0" smtClean="0"/>
              <a:t> </a:t>
            </a:r>
            <a:r>
              <a:rPr lang="fi-FI" dirty="0" err="1" smtClean="0"/>
              <a:t>på</a:t>
            </a:r>
            <a:r>
              <a:rPr lang="fi-FI" dirty="0" smtClean="0"/>
              <a:t> </a:t>
            </a:r>
            <a:r>
              <a:rPr lang="fi-FI" dirty="0" err="1" smtClean="0"/>
              <a:t>kravnivån</a:t>
            </a:r>
            <a:r>
              <a:rPr lang="fi-FI" dirty="0" smtClean="0"/>
              <a:t> </a:t>
            </a:r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felet</a:t>
            </a:r>
            <a:r>
              <a:rPr lang="fi-FI" dirty="0" smtClean="0"/>
              <a:t> av </a:t>
            </a:r>
            <a:r>
              <a:rPr lang="fi-FI" dirty="0" err="1" smtClean="0"/>
              <a:t>ändring</a:t>
            </a:r>
            <a:r>
              <a:rPr lang="fi-FI" baseline="0" dirty="0" smtClean="0"/>
              <a:t> av </a:t>
            </a:r>
            <a:r>
              <a:rPr lang="fi-FI" baseline="0" dirty="0" err="1" smtClean="0"/>
              <a:t>kriterierna</a:t>
            </a:r>
            <a:r>
              <a:rPr lang="fi-FI" dirty="0" smtClean="0"/>
              <a:t>…</a:t>
            </a:r>
          </a:p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36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37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39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v-FI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47635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 defTabSz="483078">
              <a:buFontTx/>
              <a:buChar char="-"/>
              <a:defRPr/>
            </a:pPr>
            <a:r>
              <a:rPr lang="fi-FI" dirty="0" err="1" smtClean="0"/>
              <a:t>Människosynen</a:t>
            </a:r>
            <a:r>
              <a:rPr lang="fi-FI" dirty="0" smtClean="0"/>
              <a:t> </a:t>
            </a:r>
            <a:r>
              <a:rPr lang="fi-FI" dirty="0" err="1" smtClean="0"/>
              <a:t>och</a:t>
            </a:r>
            <a:r>
              <a:rPr lang="fi-FI" dirty="0" smtClean="0"/>
              <a:t> </a:t>
            </a:r>
            <a:r>
              <a:rPr lang="fi-FI" dirty="0" err="1" smtClean="0"/>
              <a:t>inlärningsbegreppet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finns</a:t>
            </a:r>
            <a:r>
              <a:rPr lang="fi-FI" baseline="0" dirty="0" smtClean="0"/>
              <a:t> </a:t>
            </a:r>
            <a:r>
              <a:rPr lang="fi-FI" baseline="0" dirty="0" err="1" smtClean="0"/>
              <a:t>alltid</a:t>
            </a:r>
            <a:r>
              <a:rPr lang="fi-FI" baseline="0" dirty="0" smtClean="0"/>
              <a:t> i </a:t>
            </a:r>
            <a:r>
              <a:rPr lang="fi-FI" baseline="0" dirty="0" err="1" smtClean="0"/>
              <a:t>bakgrunden</a:t>
            </a:r>
            <a:r>
              <a:rPr lang="fi-FI" baseline="0" dirty="0" smtClean="0"/>
              <a:t> för </a:t>
            </a:r>
            <a:r>
              <a:rPr lang="fi-FI" baseline="0" dirty="0" err="1" smtClean="0"/>
              <a:t>undervisningen</a:t>
            </a:r>
            <a:r>
              <a:rPr lang="fi-FI" baseline="0" dirty="0" smtClean="0"/>
              <a:t> </a:t>
            </a:r>
            <a:r>
              <a:rPr lang="fi-FI" baseline="0" dirty="0" err="1" smtClean="0"/>
              <a:t>och</a:t>
            </a:r>
            <a:r>
              <a:rPr lang="fi-FI" baseline="0" dirty="0" smtClean="0"/>
              <a:t> </a:t>
            </a:r>
            <a:r>
              <a:rPr lang="fi-FI" baseline="0" dirty="0" err="1" smtClean="0"/>
              <a:t>bedömningen</a:t>
            </a:r>
            <a:r>
              <a:rPr lang="fi-FI" baseline="0" dirty="0" smtClean="0"/>
              <a:t> </a:t>
            </a:r>
            <a:r>
              <a:rPr lang="fi-FI" baseline="0" dirty="0" err="1" smtClean="0"/>
              <a:t>antingen</a:t>
            </a:r>
            <a:r>
              <a:rPr lang="fi-FI" baseline="0" dirty="0" smtClean="0"/>
              <a:t> </a:t>
            </a:r>
            <a:r>
              <a:rPr lang="fi-FI" baseline="0" dirty="0" err="1" smtClean="0"/>
              <a:t>identifierade</a:t>
            </a:r>
            <a:r>
              <a:rPr lang="fi-FI" baseline="0" dirty="0" smtClean="0"/>
              <a:t> </a:t>
            </a:r>
            <a:r>
              <a:rPr lang="fi-FI" baseline="0" dirty="0" err="1" smtClean="0"/>
              <a:t>eller</a:t>
            </a:r>
            <a:r>
              <a:rPr lang="fi-FI" baseline="0" dirty="0" smtClean="0"/>
              <a:t> </a:t>
            </a:r>
            <a:r>
              <a:rPr lang="fi-FI" baseline="0" dirty="0" err="1" smtClean="0"/>
              <a:t>oidentifierade</a:t>
            </a:r>
            <a:endParaRPr lang="fi-FI" dirty="0" smtClean="0"/>
          </a:p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45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lvl="1" defTabSz="483078">
              <a:defRPr/>
            </a:pPr>
            <a:r>
              <a:rPr lang="fi-FI" dirty="0" smtClean="0"/>
              <a:t>, </a:t>
            </a:r>
            <a:r>
              <a:rPr lang="fi-FI" dirty="0" err="1" smtClean="0"/>
              <a:t>bedömningens</a:t>
            </a:r>
            <a:r>
              <a:rPr lang="fi-FI" dirty="0" smtClean="0"/>
              <a:t> </a:t>
            </a:r>
            <a:r>
              <a:rPr lang="fi-FI" dirty="0" err="1" smtClean="0"/>
              <a:t>tidsmässiga</a:t>
            </a:r>
            <a:r>
              <a:rPr lang="fi-FI" dirty="0" smtClean="0"/>
              <a:t> </a:t>
            </a:r>
            <a:r>
              <a:rPr lang="fi-FI" dirty="0" err="1" smtClean="0"/>
              <a:t>anpassning</a:t>
            </a:r>
            <a:r>
              <a:rPr lang="fi-FI" dirty="0" smtClean="0"/>
              <a:t>, </a:t>
            </a:r>
            <a:r>
              <a:rPr lang="fi-FI" dirty="0" err="1" smtClean="0"/>
              <a:t>bedömningsinformationens</a:t>
            </a:r>
            <a:r>
              <a:rPr lang="fi-FI" dirty="0" smtClean="0"/>
              <a:t> </a:t>
            </a:r>
            <a:r>
              <a:rPr lang="fi-FI" dirty="0" err="1" smtClean="0"/>
              <a:t>budskap</a:t>
            </a:r>
            <a:r>
              <a:rPr lang="fi-FI" dirty="0" smtClean="0"/>
              <a:t> </a:t>
            </a:r>
            <a:r>
              <a:rPr lang="fi-FI" dirty="0" err="1" smtClean="0"/>
              <a:t>bör</a:t>
            </a:r>
            <a:r>
              <a:rPr lang="fi-FI" dirty="0" smtClean="0"/>
              <a:t> </a:t>
            </a:r>
            <a:r>
              <a:rPr lang="fi-FI" dirty="0" err="1" smtClean="0"/>
              <a:t>funderas</a:t>
            </a:r>
            <a:r>
              <a:rPr lang="fi-FI" dirty="0" smtClean="0"/>
              <a:t> </a:t>
            </a:r>
            <a:r>
              <a:rPr lang="fi-FI" dirty="0" err="1" smtClean="0"/>
              <a:t>över</a:t>
            </a:r>
            <a:r>
              <a:rPr lang="fi-FI" dirty="0" smtClean="0"/>
              <a:t> </a:t>
            </a:r>
            <a:r>
              <a:rPr lang="fi-FI" dirty="0" err="1" smtClean="0"/>
              <a:t>på</a:t>
            </a:r>
            <a:r>
              <a:rPr lang="fi-FI" dirty="0" smtClean="0"/>
              <a:t> </a:t>
            </a:r>
            <a:r>
              <a:rPr lang="fi-FI" dirty="0" err="1" smtClean="0"/>
              <a:t>nytt</a:t>
            </a:r>
            <a:r>
              <a:rPr lang="fi-FI" dirty="0" smtClean="0"/>
              <a:t>; </a:t>
            </a:r>
            <a:r>
              <a:rPr lang="fi-FI" dirty="0" err="1" smtClean="0"/>
              <a:t>har</a:t>
            </a:r>
            <a:r>
              <a:rPr lang="fi-FI" dirty="0" smtClean="0"/>
              <a:t> </a:t>
            </a:r>
            <a:r>
              <a:rPr lang="fi-FI" dirty="0" err="1" smtClean="0"/>
              <a:t>man</a:t>
            </a:r>
            <a:r>
              <a:rPr lang="fi-FI" dirty="0" smtClean="0"/>
              <a:t> </a:t>
            </a:r>
            <a:r>
              <a:rPr lang="fi-FI" dirty="0" err="1" smtClean="0"/>
              <a:t>funderat</a:t>
            </a:r>
            <a:r>
              <a:rPr lang="fi-FI" dirty="0" smtClean="0"/>
              <a:t> </a:t>
            </a:r>
            <a:r>
              <a:rPr lang="fi-FI" dirty="0" err="1" smtClean="0"/>
              <a:t>på</a:t>
            </a:r>
            <a:r>
              <a:rPr lang="fi-FI" dirty="0" smtClean="0"/>
              <a:t>, </a:t>
            </a:r>
            <a:r>
              <a:rPr lang="fi-FI" dirty="0" err="1" smtClean="0"/>
              <a:t>vad</a:t>
            </a:r>
            <a:r>
              <a:rPr lang="fi-FI" dirty="0" smtClean="0"/>
              <a:t> </a:t>
            </a:r>
            <a:r>
              <a:rPr lang="fi-FI" dirty="0" err="1" smtClean="0"/>
              <a:t>dethär</a:t>
            </a:r>
            <a:r>
              <a:rPr lang="fi-FI" baseline="0" dirty="0" smtClean="0"/>
              <a:t> </a:t>
            </a:r>
            <a:r>
              <a:rPr lang="fi-FI" baseline="0" dirty="0" err="1" smtClean="0"/>
              <a:t>kunde</a:t>
            </a:r>
            <a:r>
              <a:rPr lang="fi-FI" baseline="0" dirty="0" smtClean="0"/>
              <a:t> vara i en </a:t>
            </a:r>
            <a:r>
              <a:rPr lang="fi-FI" baseline="0" dirty="0" err="1" smtClean="0"/>
              <a:t>musikläroinrättning</a:t>
            </a:r>
            <a:r>
              <a:rPr lang="fi-FI" dirty="0" smtClean="0"/>
              <a:t>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47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lvl="1" indent="-181154" defTabSz="483078">
              <a:buFontTx/>
              <a:buChar char="-"/>
              <a:defRPr/>
            </a:pPr>
            <a:r>
              <a:rPr lang="fi-FI" dirty="0" err="1" smtClean="0"/>
              <a:t>Vedertaget</a:t>
            </a:r>
            <a:r>
              <a:rPr lang="fi-FI" dirty="0" smtClean="0"/>
              <a:t> </a:t>
            </a:r>
            <a:r>
              <a:rPr lang="fi-FI" dirty="0" err="1" smtClean="0"/>
              <a:t>praxis</a:t>
            </a:r>
            <a:r>
              <a:rPr lang="fi-FI" dirty="0" smtClean="0"/>
              <a:t> </a:t>
            </a:r>
            <a:r>
              <a:rPr lang="fi-FI" dirty="0" err="1" smtClean="0"/>
              <a:t>har</a:t>
            </a:r>
            <a:r>
              <a:rPr lang="fi-FI" dirty="0" smtClean="0"/>
              <a:t> </a:t>
            </a:r>
            <a:r>
              <a:rPr lang="fi-FI" dirty="0" err="1" smtClean="0"/>
              <a:t>grundat</a:t>
            </a:r>
            <a:r>
              <a:rPr lang="fi-FI" dirty="0" smtClean="0"/>
              <a:t> </a:t>
            </a:r>
            <a:r>
              <a:rPr lang="fi-FI" dirty="0" err="1" smtClean="0"/>
              <a:t>sig</a:t>
            </a:r>
            <a:r>
              <a:rPr lang="fi-FI" dirty="0" smtClean="0"/>
              <a:t> </a:t>
            </a:r>
            <a:r>
              <a:rPr lang="fi-FI" dirty="0" err="1" smtClean="0"/>
              <a:t>starkt</a:t>
            </a:r>
            <a:r>
              <a:rPr lang="fi-FI" dirty="0" smtClean="0"/>
              <a:t> </a:t>
            </a:r>
            <a:r>
              <a:rPr lang="fi-FI" dirty="0" err="1" smtClean="0"/>
              <a:t>på</a:t>
            </a:r>
            <a:r>
              <a:rPr lang="fi-FI" dirty="0" smtClean="0"/>
              <a:t> </a:t>
            </a:r>
            <a:r>
              <a:rPr lang="fi-FI" dirty="0" err="1" smtClean="0"/>
              <a:t>idealet</a:t>
            </a:r>
            <a:r>
              <a:rPr lang="fi-FI" dirty="0" smtClean="0"/>
              <a:t> av </a:t>
            </a:r>
            <a:r>
              <a:rPr lang="fi-FI" dirty="0" err="1" smtClean="0"/>
              <a:t>bedömningens</a:t>
            </a:r>
            <a:r>
              <a:rPr lang="fi-FI" baseline="0" dirty="0" smtClean="0"/>
              <a:t> </a:t>
            </a:r>
            <a:r>
              <a:rPr lang="fi-FI" baseline="0" dirty="0" err="1" smtClean="0"/>
              <a:t>enhetlighet</a:t>
            </a:r>
            <a:r>
              <a:rPr lang="fi-FI" baseline="0" dirty="0" smtClean="0"/>
              <a:t>,</a:t>
            </a:r>
            <a:r>
              <a:rPr lang="fi-FI" dirty="0" smtClean="0"/>
              <a:t> </a:t>
            </a:r>
            <a:r>
              <a:rPr lang="fi-FI" dirty="0" err="1" smtClean="0"/>
              <a:t>att</a:t>
            </a:r>
            <a:r>
              <a:rPr lang="fi-FI" dirty="0" smtClean="0"/>
              <a:t> </a:t>
            </a:r>
            <a:r>
              <a:rPr lang="fi-FI" dirty="0" err="1" smtClean="0"/>
              <a:t>ställa</a:t>
            </a:r>
            <a:r>
              <a:rPr lang="fi-FI" baseline="0" dirty="0" smtClean="0"/>
              <a:t> i </a:t>
            </a:r>
            <a:r>
              <a:rPr lang="fi-FI" baseline="0" dirty="0" err="1" smtClean="0"/>
              <a:t>ordning</a:t>
            </a:r>
            <a:r>
              <a:rPr lang="fi-FI" dirty="0" smtClean="0"/>
              <a:t> (</a:t>
            </a:r>
            <a:r>
              <a:rPr lang="fi-FI" dirty="0" err="1" smtClean="0"/>
              <a:t>nivåprestationerna</a:t>
            </a:r>
            <a:r>
              <a:rPr lang="fi-FI" dirty="0" smtClean="0"/>
              <a:t> </a:t>
            </a:r>
            <a:r>
              <a:rPr lang="fi-FI" dirty="0" err="1" smtClean="0"/>
              <a:t>och</a:t>
            </a:r>
            <a:r>
              <a:rPr lang="fi-FI" dirty="0" smtClean="0"/>
              <a:t> </a:t>
            </a:r>
            <a:r>
              <a:rPr lang="fi-FI" dirty="0" err="1" smtClean="0"/>
              <a:t>deras</a:t>
            </a:r>
            <a:r>
              <a:rPr lang="fi-FI" baseline="0" dirty="0" smtClean="0"/>
              <a:t> </a:t>
            </a:r>
            <a:r>
              <a:rPr lang="fi-FI" baseline="0" dirty="0" err="1" smtClean="0"/>
              <a:t>vitsord</a:t>
            </a:r>
            <a:r>
              <a:rPr lang="fi-FI" dirty="0" smtClean="0"/>
              <a:t>; </a:t>
            </a:r>
            <a:r>
              <a:rPr lang="fi-FI" dirty="0" err="1" smtClean="0"/>
              <a:t>terminsbedömningens</a:t>
            </a:r>
            <a:r>
              <a:rPr lang="fi-FI" dirty="0" smtClean="0"/>
              <a:t> </a:t>
            </a:r>
            <a:r>
              <a:rPr lang="fi-FI" dirty="0" err="1" smtClean="0"/>
              <a:t>vitsord</a:t>
            </a:r>
            <a:r>
              <a:rPr lang="fi-FI" dirty="0" smtClean="0"/>
              <a:t>)</a:t>
            </a:r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Självbedömning</a:t>
            </a:r>
            <a:r>
              <a:rPr lang="fi-FI" dirty="0" smtClean="0"/>
              <a:t> </a:t>
            </a:r>
            <a:r>
              <a:rPr lang="fi-FI" dirty="0" err="1" smtClean="0"/>
              <a:t>betyder</a:t>
            </a:r>
            <a:r>
              <a:rPr lang="fi-FI" dirty="0" smtClean="0"/>
              <a:t> </a:t>
            </a:r>
            <a:r>
              <a:rPr lang="fi-FI" dirty="0" err="1" smtClean="0"/>
              <a:t>inte</a:t>
            </a:r>
            <a:r>
              <a:rPr lang="fi-FI" dirty="0" smtClean="0"/>
              <a:t> </a:t>
            </a:r>
            <a:r>
              <a:rPr lang="fi-FI" dirty="0" err="1" smtClean="0"/>
              <a:t>här</a:t>
            </a:r>
            <a:r>
              <a:rPr lang="fi-FI" dirty="0" smtClean="0"/>
              <a:t> </a:t>
            </a:r>
            <a:r>
              <a:rPr lang="fi-FI" dirty="0" err="1" smtClean="0"/>
              <a:t>att</a:t>
            </a:r>
            <a:r>
              <a:rPr lang="fi-FI" dirty="0" smtClean="0"/>
              <a:t> </a:t>
            </a:r>
            <a:r>
              <a:rPr lang="fi-FI" dirty="0" err="1" smtClean="0"/>
              <a:t>eleven</a:t>
            </a:r>
            <a:r>
              <a:rPr lang="fi-FI" dirty="0" smtClean="0"/>
              <a:t> </a:t>
            </a:r>
            <a:r>
              <a:rPr lang="fi-FI" dirty="0" err="1" smtClean="0"/>
              <a:t>skulle</a:t>
            </a:r>
            <a:r>
              <a:rPr lang="fi-FI" dirty="0" smtClean="0"/>
              <a:t> </a:t>
            </a:r>
            <a:r>
              <a:rPr lang="fi-FI" dirty="0" err="1" smtClean="0"/>
              <a:t>börja</a:t>
            </a:r>
            <a:r>
              <a:rPr lang="fi-FI" dirty="0" smtClean="0"/>
              <a:t> </a:t>
            </a:r>
            <a:r>
              <a:rPr lang="fi-FI" dirty="0" err="1" smtClean="0"/>
              <a:t>ge</a:t>
            </a:r>
            <a:r>
              <a:rPr lang="fi-FI" dirty="0" smtClean="0"/>
              <a:t> </a:t>
            </a:r>
            <a:r>
              <a:rPr lang="fi-FI" dirty="0" err="1" smtClean="0"/>
              <a:t>sig</a:t>
            </a:r>
            <a:r>
              <a:rPr lang="fi-FI" dirty="0" smtClean="0"/>
              <a:t> </a:t>
            </a:r>
            <a:r>
              <a:rPr lang="fi-FI" dirty="0" err="1" smtClean="0"/>
              <a:t>själv</a:t>
            </a:r>
            <a:r>
              <a:rPr lang="fi-FI" baseline="0" dirty="0" smtClean="0"/>
              <a:t> </a:t>
            </a:r>
            <a:r>
              <a:rPr lang="fi-FI" baseline="0" dirty="0" err="1" smtClean="0"/>
              <a:t>siffror</a:t>
            </a:r>
            <a:endParaRPr lang="fi-FI" dirty="0" smtClean="0"/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Dvs</a:t>
            </a:r>
            <a:r>
              <a:rPr lang="fi-FI" dirty="0" smtClean="0"/>
              <a:t> </a:t>
            </a:r>
            <a:r>
              <a:rPr lang="fi-FI" dirty="0" err="1" smtClean="0"/>
              <a:t>målet</a:t>
            </a:r>
            <a:r>
              <a:rPr lang="fi-FI" dirty="0" smtClean="0"/>
              <a:t> för </a:t>
            </a:r>
            <a:r>
              <a:rPr lang="fi-FI" dirty="0" err="1" smtClean="0"/>
              <a:t>bedömning</a:t>
            </a:r>
            <a:r>
              <a:rPr lang="fi-FI" dirty="0" smtClean="0"/>
              <a:t> </a:t>
            </a:r>
            <a:r>
              <a:rPr lang="fi-FI" dirty="0" err="1" smtClean="0"/>
              <a:t>har</a:t>
            </a:r>
            <a:r>
              <a:rPr lang="fi-FI" dirty="0" smtClean="0"/>
              <a:t> </a:t>
            </a:r>
            <a:r>
              <a:rPr lang="fi-FI" dirty="0" err="1" smtClean="0"/>
              <a:t>förändrats</a:t>
            </a:r>
            <a:r>
              <a:rPr lang="fi-FI" dirty="0" smtClean="0"/>
              <a:t> </a:t>
            </a:r>
          </a:p>
          <a:p>
            <a:pPr marL="1268078" lvl="2" indent="-301923" defTabSz="483078">
              <a:buFontTx/>
              <a:buChar char="-"/>
              <a:defRPr/>
            </a:pPr>
            <a:r>
              <a:rPr lang="fi-FI" dirty="0" err="1" smtClean="0"/>
              <a:t>Har</a:t>
            </a:r>
            <a:r>
              <a:rPr lang="fi-FI" dirty="0" smtClean="0"/>
              <a:t> vi </a:t>
            </a:r>
            <a:r>
              <a:rPr lang="fi-FI" dirty="0" err="1" smtClean="0"/>
              <a:t>konkreta</a:t>
            </a:r>
            <a:r>
              <a:rPr lang="fi-FI" dirty="0" smtClean="0"/>
              <a:t> </a:t>
            </a:r>
            <a:r>
              <a:rPr lang="fi-FI" dirty="0" err="1" smtClean="0"/>
              <a:t>medel</a:t>
            </a:r>
            <a:r>
              <a:rPr lang="fi-FI" baseline="0" dirty="0" smtClean="0"/>
              <a:t> </a:t>
            </a:r>
            <a:r>
              <a:rPr lang="fi-FI" baseline="0" dirty="0" err="1" smtClean="0"/>
              <a:t>eller</a:t>
            </a:r>
            <a:r>
              <a:rPr lang="fi-FI" baseline="0" dirty="0" smtClean="0"/>
              <a:t> </a:t>
            </a:r>
            <a:r>
              <a:rPr lang="fi-FI" baseline="0" dirty="0" err="1" smtClean="0"/>
              <a:t>handlingssätt</a:t>
            </a:r>
            <a:r>
              <a:rPr lang="fi-FI" baseline="0" dirty="0" smtClean="0"/>
              <a:t> för </a:t>
            </a:r>
            <a:r>
              <a:rPr lang="fi-FI" baseline="0" dirty="0" err="1" smtClean="0"/>
              <a:t>att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förverkliga</a:t>
            </a:r>
            <a:r>
              <a:rPr lang="fi-FI" baseline="0" dirty="0" smtClean="0"/>
              <a:t> </a:t>
            </a:r>
            <a:r>
              <a:rPr lang="fi-FI" baseline="0" dirty="0" err="1" smtClean="0"/>
              <a:t>bedömningen</a:t>
            </a:r>
            <a:r>
              <a:rPr lang="fi-FI" baseline="0" dirty="0" smtClean="0"/>
              <a:t> </a:t>
            </a:r>
            <a:r>
              <a:rPr lang="fi-FI" baseline="0" dirty="0" err="1" smtClean="0"/>
              <a:t>som</a:t>
            </a:r>
            <a:r>
              <a:rPr lang="fi-FI" baseline="0" dirty="0" smtClean="0"/>
              <a:t> </a:t>
            </a:r>
            <a:r>
              <a:rPr lang="fi-FI" baseline="0" dirty="0" err="1" smtClean="0"/>
              <a:t>betonas</a:t>
            </a:r>
            <a:r>
              <a:rPr lang="fi-FI" baseline="0" dirty="0" smtClean="0"/>
              <a:t> </a:t>
            </a:r>
            <a:r>
              <a:rPr lang="fi-FI" baseline="0" dirty="0" err="1" smtClean="0"/>
              <a:t>på</a:t>
            </a:r>
            <a:r>
              <a:rPr lang="fi-FI" baseline="0" dirty="0" smtClean="0"/>
              <a:t> </a:t>
            </a:r>
            <a:r>
              <a:rPr lang="fi-FI" baseline="0" dirty="0" err="1" smtClean="0"/>
              <a:t>nytt</a:t>
            </a:r>
            <a:endParaRPr lang="fi-FI" dirty="0" smtClean="0"/>
          </a:p>
          <a:p>
            <a:pPr marL="1268078" lvl="2" indent="-301923">
              <a:buFontTx/>
              <a:buChar char="-"/>
            </a:pPr>
            <a:endParaRPr lang="fi-FI" dirty="0" smtClean="0"/>
          </a:p>
          <a:p>
            <a:pPr marL="181154" lvl="1" indent="-181154" defTabSz="483078">
              <a:buFontTx/>
              <a:buChar char="-"/>
              <a:defRPr/>
            </a:pPr>
            <a:endParaRPr lang="fi-FI" dirty="0" smtClean="0"/>
          </a:p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lvl="1" indent="-181154" defTabSz="483078">
              <a:buFontTx/>
              <a:buChar char="-"/>
              <a:defRPr/>
            </a:pPr>
            <a:r>
              <a:rPr lang="fi-FI" dirty="0" err="1" smtClean="0"/>
              <a:t>Vedertaget</a:t>
            </a:r>
            <a:r>
              <a:rPr lang="fi-FI" dirty="0" smtClean="0"/>
              <a:t> </a:t>
            </a:r>
            <a:r>
              <a:rPr lang="fi-FI" dirty="0" err="1" smtClean="0"/>
              <a:t>praxis</a:t>
            </a:r>
            <a:r>
              <a:rPr lang="fi-FI" dirty="0" smtClean="0"/>
              <a:t> </a:t>
            </a:r>
            <a:r>
              <a:rPr lang="fi-FI" dirty="0" err="1" smtClean="0"/>
              <a:t>har</a:t>
            </a:r>
            <a:r>
              <a:rPr lang="fi-FI" dirty="0" smtClean="0"/>
              <a:t> </a:t>
            </a:r>
            <a:r>
              <a:rPr lang="fi-FI" dirty="0" err="1" smtClean="0"/>
              <a:t>starkt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baserat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sig</a:t>
            </a:r>
            <a:r>
              <a:rPr lang="fi-FI" baseline="0" dirty="0" smtClean="0"/>
              <a:t> </a:t>
            </a:r>
            <a:r>
              <a:rPr lang="fi-FI" baseline="0" dirty="0" err="1" smtClean="0"/>
              <a:t>på</a:t>
            </a:r>
            <a:r>
              <a:rPr lang="fi-FI" baseline="0" dirty="0" smtClean="0"/>
              <a:t> </a:t>
            </a:r>
            <a:r>
              <a:rPr lang="fi-FI" baseline="0" dirty="0" err="1" smtClean="0"/>
              <a:t>idealet</a:t>
            </a:r>
            <a:r>
              <a:rPr lang="fi-FI" baseline="0" dirty="0" smtClean="0"/>
              <a:t> av </a:t>
            </a:r>
            <a:r>
              <a:rPr lang="fi-FI" baseline="0" dirty="0" err="1" smtClean="0"/>
              <a:t>enhetligheten</a:t>
            </a:r>
            <a:r>
              <a:rPr lang="fi-FI" baseline="0" dirty="0" smtClean="0"/>
              <a:t> i </a:t>
            </a:r>
            <a:r>
              <a:rPr lang="fi-FI" baseline="0" dirty="0" err="1" smtClean="0"/>
              <a:t>bedömningen</a:t>
            </a:r>
            <a:r>
              <a:rPr lang="fi-FI" dirty="0" smtClean="0"/>
              <a:t>, av</a:t>
            </a:r>
            <a:r>
              <a:rPr lang="fi-FI" baseline="0" dirty="0" smtClean="0"/>
              <a:t> </a:t>
            </a:r>
            <a:r>
              <a:rPr lang="fi-FI" baseline="0" dirty="0" err="1" smtClean="0"/>
              <a:t>att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sätta</a:t>
            </a:r>
            <a:r>
              <a:rPr lang="fi-FI" baseline="0" dirty="0" smtClean="0"/>
              <a:t> i </a:t>
            </a:r>
            <a:r>
              <a:rPr lang="fi-FI" baseline="0" dirty="0" err="1" smtClean="0"/>
              <a:t>ordning</a:t>
            </a:r>
            <a:r>
              <a:rPr lang="fi-FI" dirty="0" smtClean="0"/>
              <a:t> (</a:t>
            </a:r>
            <a:r>
              <a:rPr lang="fi-FI" dirty="0" err="1" smtClean="0"/>
              <a:t>nivåprestationerna</a:t>
            </a:r>
            <a:r>
              <a:rPr lang="fi-FI" dirty="0" smtClean="0"/>
              <a:t> </a:t>
            </a:r>
            <a:r>
              <a:rPr lang="fi-FI" dirty="0" err="1" smtClean="0"/>
              <a:t>och</a:t>
            </a:r>
            <a:r>
              <a:rPr lang="fi-FI" dirty="0" smtClean="0"/>
              <a:t> </a:t>
            </a:r>
            <a:r>
              <a:rPr lang="fi-FI" dirty="0" err="1" smtClean="0"/>
              <a:t>deras</a:t>
            </a:r>
            <a:r>
              <a:rPr lang="fi-FI" dirty="0" smtClean="0"/>
              <a:t> </a:t>
            </a:r>
            <a:r>
              <a:rPr lang="fi-FI" dirty="0" err="1" smtClean="0"/>
              <a:t>vitsord</a:t>
            </a:r>
            <a:r>
              <a:rPr lang="fi-FI" dirty="0" smtClean="0"/>
              <a:t>; </a:t>
            </a:r>
            <a:r>
              <a:rPr lang="fi-FI" dirty="0" err="1" smtClean="0"/>
              <a:t>vitsorden</a:t>
            </a:r>
            <a:r>
              <a:rPr lang="fi-FI" dirty="0" smtClean="0"/>
              <a:t> för </a:t>
            </a:r>
            <a:r>
              <a:rPr lang="fi-FI" dirty="0" err="1" smtClean="0"/>
              <a:t>terminsbedömningen</a:t>
            </a:r>
            <a:r>
              <a:rPr lang="fi-FI" dirty="0" smtClean="0"/>
              <a:t>)</a:t>
            </a:r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Självbedömning</a:t>
            </a:r>
            <a:r>
              <a:rPr lang="fi-FI" dirty="0" smtClean="0"/>
              <a:t> </a:t>
            </a:r>
            <a:r>
              <a:rPr lang="fi-FI" dirty="0" err="1" smtClean="0"/>
              <a:t>betyder</a:t>
            </a:r>
            <a:r>
              <a:rPr lang="fi-FI" dirty="0" smtClean="0"/>
              <a:t> </a:t>
            </a:r>
            <a:r>
              <a:rPr lang="fi-FI" dirty="0" err="1" smtClean="0"/>
              <a:t>inte</a:t>
            </a:r>
            <a:r>
              <a:rPr lang="fi-FI" dirty="0" smtClean="0"/>
              <a:t> </a:t>
            </a:r>
            <a:r>
              <a:rPr lang="fi-FI" dirty="0" err="1" smtClean="0"/>
              <a:t>här</a:t>
            </a:r>
            <a:r>
              <a:rPr lang="fi-FI" dirty="0" smtClean="0"/>
              <a:t> </a:t>
            </a:r>
            <a:r>
              <a:rPr lang="fi-FI" dirty="0" err="1" smtClean="0"/>
              <a:t>att</a:t>
            </a:r>
            <a:r>
              <a:rPr lang="fi-FI" dirty="0" smtClean="0"/>
              <a:t> </a:t>
            </a:r>
            <a:r>
              <a:rPr lang="fi-FI" dirty="0" err="1" smtClean="0"/>
              <a:t>eleven</a:t>
            </a:r>
            <a:r>
              <a:rPr lang="fi-FI" dirty="0" smtClean="0"/>
              <a:t> </a:t>
            </a:r>
            <a:r>
              <a:rPr lang="fi-FI" dirty="0" err="1" smtClean="0"/>
              <a:t>skulle</a:t>
            </a:r>
            <a:r>
              <a:rPr lang="fi-FI" dirty="0" smtClean="0"/>
              <a:t> </a:t>
            </a:r>
            <a:r>
              <a:rPr lang="fi-FI" dirty="0" err="1" smtClean="0"/>
              <a:t>börja</a:t>
            </a:r>
            <a:r>
              <a:rPr lang="fi-FI" dirty="0" smtClean="0"/>
              <a:t> </a:t>
            </a:r>
            <a:r>
              <a:rPr lang="fi-FI" dirty="0" err="1" smtClean="0"/>
              <a:t>ge</a:t>
            </a:r>
            <a:r>
              <a:rPr lang="fi-FI" dirty="0" smtClean="0"/>
              <a:t> </a:t>
            </a:r>
            <a:r>
              <a:rPr lang="fi-FI" dirty="0" err="1" smtClean="0"/>
              <a:t>sig</a:t>
            </a:r>
            <a:r>
              <a:rPr lang="fi-FI" dirty="0" smtClean="0"/>
              <a:t> </a:t>
            </a:r>
            <a:r>
              <a:rPr lang="fi-FI" dirty="0" err="1" smtClean="0"/>
              <a:t>själv</a:t>
            </a:r>
            <a:r>
              <a:rPr lang="fi-FI" dirty="0" smtClean="0"/>
              <a:t> </a:t>
            </a:r>
            <a:r>
              <a:rPr lang="fi-FI" dirty="0" err="1" smtClean="0"/>
              <a:t>vitsord</a:t>
            </a:r>
            <a:endParaRPr lang="fi-FI" dirty="0" smtClean="0"/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Dvs</a:t>
            </a:r>
            <a:r>
              <a:rPr lang="fi-FI" dirty="0" smtClean="0"/>
              <a:t> </a:t>
            </a:r>
            <a:r>
              <a:rPr lang="fi-FI" dirty="0" err="1" smtClean="0"/>
              <a:t>målet</a:t>
            </a:r>
            <a:r>
              <a:rPr lang="fi-FI" dirty="0" smtClean="0"/>
              <a:t> för </a:t>
            </a:r>
            <a:r>
              <a:rPr lang="fi-FI" dirty="0" err="1" smtClean="0"/>
              <a:t>bedömningen</a:t>
            </a:r>
            <a:r>
              <a:rPr lang="fi-FI" dirty="0" smtClean="0"/>
              <a:t> </a:t>
            </a:r>
            <a:r>
              <a:rPr lang="fi-FI" dirty="0" err="1" smtClean="0"/>
              <a:t>har</a:t>
            </a:r>
            <a:r>
              <a:rPr lang="fi-FI" dirty="0" smtClean="0"/>
              <a:t> </a:t>
            </a:r>
            <a:r>
              <a:rPr lang="fi-FI" dirty="0" err="1" smtClean="0"/>
              <a:t>förändrats</a:t>
            </a:r>
            <a:r>
              <a:rPr lang="fi-FI" dirty="0" smtClean="0"/>
              <a:t> </a:t>
            </a:r>
          </a:p>
          <a:p>
            <a:pPr marL="1268078" lvl="2" indent="-301923" defTabSz="483078">
              <a:buFontTx/>
              <a:buChar char="-"/>
              <a:defRPr/>
            </a:pPr>
            <a:r>
              <a:rPr lang="fi-FI" dirty="0" err="1" smtClean="0"/>
              <a:t>Har</a:t>
            </a:r>
            <a:r>
              <a:rPr lang="fi-FI" dirty="0" smtClean="0"/>
              <a:t> vi </a:t>
            </a:r>
            <a:r>
              <a:rPr lang="fi-FI" dirty="0" err="1" smtClean="0"/>
              <a:t>konkreta</a:t>
            </a:r>
            <a:r>
              <a:rPr lang="fi-FI" dirty="0" smtClean="0"/>
              <a:t> </a:t>
            </a:r>
            <a:r>
              <a:rPr lang="fi-FI" dirty="0" err="1" smtClean="0"/>
              <a:t>medel</a:t>
            </a:r>
            <a:r>
              <a:rPr lang="fi-FI" dirty="0" smtClean="0"/>
              <a:t> </a:t>
            </a:r>
            <a:r>
              <a:rPr lang="fi-FI" dirty="0" err="1" smtClean="0"/>
              <a:t>eller</a:t>
            </a:r>
            <a:r>
              <a:rPr lang="fi-FI" dirty="0" smtClean="0"/>
              <a:t> </a:t>
            </a:r>
            <a:r>
              <a:rPr lang="fi-FI" dirty="0" err="1" smtClean="0"/>
              <a:t>metoder</a:t>
            </a:r>
            <a:r>
              <a:rPr lang="fi-FI" dirty="0" smtClean="0"/>
              <a:t> för</a:t>
            </a:r>
            <a:r>
              <a:rPr lang="fi-FI" baseline="0" dirty="0" smtClean="0"/>
              <a:t> </a:t>
            </a:r>
            <a:r>
              <a:rPr lang="fi-FI" baseline="0" dirty="0" err="1" smtClean="0"/>
              <a:t>att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förverkliga</a:t>
            </a:r>
            <a:r>
              <a:rPr lang="fi-FI" baseline="0" dirty="0" smtClean="0"/>
              <a:t> </a:t>
            </a:r>
            <a:r>
              <a:rPr lang="fi-FI" baseline="0" dirty="0" err="1" smtClean="0"/>
              <a:t>bedömningen</a:t>
            </a:r>
            <a:r>
              <a:rPr lang="fi-FI" baseline="0" dirty="0" smtClean="0"/>
              <a:t> </a:t>
            </a:r>
            <a:r>
              <a:rPr lang="fi-FI" baseline="0" dirty="0" err="1" smtClean="0"/>
              <a:t>som</a:t>
            </a:r>
            <a:r>
              <a:rPr lang="fi-FI" baseline="0" dirty="0" smtClean="0"/>
              <a:t> </a:t>
            </a:r>
            <a:r>
              <a:rPr lang="fi-FI" baseline="0" dirty="0" err="1" smtClean="0"/>
              <a:t>betonas</a:t>
            </a:r>
            <a:r>
              <a:rPr lang="fi-FI" baseline="0" dirty="0" smtClean="0"/>
              <a:t> </a:t>
            </a:r>
            <a:r>
              <a:rPr lang="fi-FI" baseline="0" dirty="0" err="1" smtClean="0"/>
              <a:t>på</a:t>
            </a:r>
            <a:r>
              <a:rPr lang="fi-FI" baseline="0" dirty="0" smtClean="0"/>
              <a:t> </a:t>
            </a:r>
            <a:r>
              <a:rPr lang="fi-FI" baseline="0" dirty="0" err="1" smtClean="0"/>
              <a:t>nytt</a:t>
            </a:r>
            <a:endParaRPr lang="fi-FI" dirty="0" smtClean="0"/>
          </a:p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r>
              <a:rPr lang="en-US" dirty="0" smtClean="0"/>
              <a:t>Proven- </a:t>
            </a:r>
            <a:r>
              <a:rPr lang="en-US" dirty="0" err="1" smtClean="0"/>
              <a:t>bedömningsskalan</a:t>
            </a:r>
            <a:r>
              <a:rPr lang="en-US" dirty="0" smtClean="0"/>
              <a:t>. </a:t>
            </a:r>
            <a:r>
              <a:rPr lang="en-US" dirty="0" err="1" smtClean="0"/>
              <a:t>Vad</a:t>
            </a:r>
            <a:r>
              <a:rPr lang="en-US" dirty="0" smtClean="0"/>
              <a:t> </a:t>
            </a:r>
            <a:r>
              <a:rPr lang="en-US" dirty="0" err="1" smtClean="0"/>
              <a:t>gör</a:t>
            </a:r>
            <a:r>
              <a:rPr lang="en-US" dirty="0" smtClean="0"/>
              <a:t> </a:t>
            </a:r>
            <a:r>
              <a:rPr lang="en-US" dirty="0" err="1" smtClean="0"/>
              <a:t>läraren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vem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skriver</a:t>
            </a:r>
            <a:r>
              <a:rPr lang="en-US" baseline="0" dirty="0" smtClean="0"/>
              <a:t> under </a:t>
            </a:r>
            <a:r>
              <a:rPr lang="en-US" baseline="0" dirty="0" err="1" smtClean="0"/>
              <a:t>betyget</a:t>
            </a:r>
            <a:r>
              <a:rPr lang="en-US" baseline="0" dirty="0" smtClean="0"/>
              <a:t>, </a:t>
            </a:r>
          </a:p>
          <a:p>
            <a:pPr marL="181154" indent="-181154">
              <a:buFontTx/>
              <a:buChar char="-"/>
            </a:pPr>
            <a:r>
              <a:rPr lang="en-US" baseline="0" dirty="0" err="1" smtClean="0"/>
              <a:t>Vad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står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det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betyget</a:t>
            </a:r>
            <a:r>
              <a:rPr lang="en-US" baseline="0" dirty="0" smtClean="0"/>
              <a:t>,</a:t>
            </a:r>
          </a:p>
          <a:p>
            <a:pPr marL="181154" indent="-181154">
              <a:buFontTx/>
              <a:buChar char="-"/>
            </a:pPr>
            <a:r>
              <a:rPr lang="en-US" baseline="0" dirty="0" err="1" smtClean="0"/>
              <a:t>Enhetlighet</a:t>
            </a:r>
            <a:r>
              <a:rPr lang="en-US" baseline="0" dirty="0" smtClean="0"/>
              <a:t>: </a:t>
            </a:r>
            <a:r>
              <a:rPr lang="en-US" baseline="0" dirty="0" err="1" smtClean="0"/>
              <a:t>ett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abstrakt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tillstånd</a:t>
            </a:r>
            <a:r>
              <a:rPr lang="en-US" baseline="0" dirty="0" smtClean="0"/>
              <a:t> -&gt; </a:t>
            </a:r>
            <a:r>
              <a:rPr lang="en-US" baseline="0" dirty="0" err="1" smtClean="0"/>
              <a:t>betyget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måste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förståeligt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tolkningsbart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överallt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och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var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helst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på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samma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sätt</a:t>
            </a:r>
            <a:r>
              <a:rPr lang="en-US" baseline="0" dirty="0" smtClean="0"/>
              <a:t> </a:t>
            </a:r>
            <a:r>
              <a:rPr lang="en-US" baseline="0" dirty="0" err="1" smtClean="0"/>
              <a:t>och</a:t>
            </a:r>
            <a:r>
              <a:rPr lang="en-US" baseline="0" dirty="0" smtClean="0"/>
              <a:t>  </a:t>
            </a:r>
            <a:r>
              <a:rPr lang="en-US" baseline="0" dirty="0" err="1" smtClean="0"/>
              <a:t>korrekt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54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55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56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59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60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r>
              <a:rPr lang="en-US" dirty="0" smtClean="0"/>
              <a:t>Eleven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objekt</a:t>
            </a:r>
            <a:r>
              <a:rPr lang="en-US" dirty="0" smtClean="0"/>
              <a:t>, eleven </a:t>
            </a:r>
            <a:r>
              <a:rPr lang="en-US" dirty="0" err="1" smtClean="0"/>
              <a:t>som</a:t>
            </a:r>
            <a:r>
              <a:rPr lang="en-US" dirty="0" smtClean="0"/>
              <a:t> </a:t>
            </a:r>
            <a:r>
              <a:rPr lang="en-US" dirty="0" err="1" smtClean="0"/>
              <a:t>en</a:t>
            </a:r>
            <a:r>
              <a:rPr lang="en-US" dirty="0" smtClean="0"/>
              <a:t> </a:t>
            </a:r>
            <a:r>
              <a:rPr lang="en-US" dirty="0" err="1" smtClean="0"/>
              <a:t>passiv</a:t>
            </a:r>
            <a:r>
              <a:rPr lang="en-US" dirty="0" smtClean="0"/>
              <a:t> </a:t>
            </a:r>
            <a:r>
              <a:rPr lang="en-US" dirty="0" err="1" smtClean="0"/>
              <a:t>mottagare</a:t>
            </a:r>
            <a:r>
              <a:rPr lang="en-US" dirty="0" smtClean="0"/>
              <a:t> </a:t>
            </a:r>
            <a:r>
              <a:rPr lang="en-US" dirty="0" err="1" smtClean="0"/>
              <a:t>av</a:t>
            </a:r>
            <a:r>
              <a:rPr lang="en-US" dirty="0" smtClean="0"/>
              <a:t> </a:t>
            </a:r>
            <a:r>
              <a:rPr lang="en-US" dirty="0" err="1" smtClean="0"/>
              <a:t>kunskap</a:t>
            </a:r>
            <a:endParaRPr lang="en-US" baseline="0" dirty="0" smtClean="0"/>
          </a:p>
          <a:p>
            <a:pPr marL="181154" indent="-181154">
              <a:buFontTx/>
              <a:buChar char="-"/>
            </a:pPr>
            <a:r>
              <a:rPr lang="en-US" baseline="0" dirty="0" err="1" smtClean="0"/>
              <a:t>Inlärningen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kunskap</a:t>
            </a:r>
            <a:r>
              <a:rPr lang="en-US" baseline="0" dirty="0" smtClean="0"/>
              <a:t>, </a:t>
            </a:r>
            <a:r>
              <a:rPr lang="en-US" baseline="0" dirty="0" err="1" smtClean="0"/>
              <a:t>intagande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av</a:t>
            </a:r>
            <a:r>
              <a:rPr lang="en-US" baseline="0" dirty="0" smtClean="0"/>
              <a:t> </a:t>
            </a:r>
            <a:r>
              <a:rPr lang="en-US" baseline="0" dirty="0" err="1" smtClean="0"/>
              <a:t>kunskap</a:t>
            </a:r>
            <a:r>
              <a:rPr lang="en-US" baseline="0" dirty="0" smtClean="0"/>
              <a:t>, eleven </a:t>
            </a:r>
            <a:r>
              <a:rPr lang="en-US" baseline="0" dirty="0" err="1" smtClean="0"/>
              <a:t>i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förhållande</a:t>
            </a:r>
            <a:r>
              <a:rPr lang="en-US" baseline="0" dirty="0" smtClean="0"/>
              <a:t> till den </a:t>
            </a:r>
            <a:r>
              <a:rPr lang="en-US" baseline="0" dirty="0" err="1" smtClean="0"/>
              <a:t>kunskap</a:t>
            </a:r>
            <a:r>
              <a:rPr lang="en-US" baseline="0" dirty="0" smtClean="0"/>
              <a:t> </a:t>
            </a:r>
            <a:r>
              <a:rPr lang="en-US" baseline="0" dirty="0" err="1" smtClean="0"/>
              <a:t>som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fastställts</a:t>
            </a:r>
            <a:r>
              <a:rPr lang="en-US" baseline="0" dirty="0" smtClean="0"/>
              <a:t> till </a:t>
            </a:r>
            <a:r>
              <a:rPr lang="en-US" baseline="0" dirty="0" err="1" smtClean="0"/>
              <a:t>skolan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62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63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64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65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66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67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68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69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70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71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72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73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74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75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76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77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78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79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80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81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268078" lvl="2" indent="-301923">
              <a:buFontTx/>
              <a:buChar char="-"/>
            </a:pPr>
            <a:r>
              <a:rPr lang="fi-FI" dirty="0" err="1" smtClean="0"/>
              <a:t>gloria-</a:t>
            </a:r>
            <a:r>
              <a:rPr lang="fi-FI" dirty="0" smtClean="0"/>
              <a:t> </a:t>
            </a:r>
            <a:r>
              <a:rPr lang="fi-FI" dirty="0" err="1" smtClean="0"/>
              <a:t>eller</a:t>
            </a:r>
            <a:r>
              <a:rPr lang="fi-FI" dirty="0" smtClean="0"/>
              <a:t> </a:t>
            </a:r>
            <a:r>
              <a:rPr lang="fi-FI" dirty="0" err="1" smtClean="0"/>
              <a:t>haloeffekten</a:t>
            </a:r>
            <a:r>
              <a:rPr lang="fi-FI" dirty="0" smtClean="0"/>
              <a:t> </a:t>
            </a:r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Beroendeinverkan</a:t>
            </a:r>
            <a:endParaRPr lang="fi-FI" dirty="0" smtClean="0"/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Felet</a:t>
            </a:r>
            <a:r>
              <a:rPr lang="fi-FI" dirty="0" smtClean="0"/>
              <a:t> av </a:t>
            </a:r>
            <a:r>
              <a:rPr lang="fi-FI" dirty="0" err="1" smtClean="0"/>
              <a:t>reaktionernas</a:t>
            </a:r>
            <a:r>
              <a:rPr lang="fi-FI" dirty="0" smtClean="0"/>
              <a:t> </a:t>
            </a:r>
            <a:r>
              <a:rPr lang="fi-FI" dirty="0" err="1" smtClean="0"/>
              <a:t>allmänna</a:t>
            </a:r>
            <a:r>
              <a:rPr lang="fi-FI" dirty="0" smtClean="0"/>
              <a:t> </a:t>
            </a:r>
            <a:r>
              <a:rPr lang="fi-FI" dirty="0" err="1" smtClean="0"/>
              <a:t>enhetlighet</a:t>
            </a:r>
            <a:r>
              <a:rPr lang="fi-FI" dirty="0" smtClean="0"/>
              <a:t> </a:t>
            </a:r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Felet</a:t>
            </a:r>
            <a:r>
              <a:rPr lang="fi-FI" baseline="0" dirty="0" smtClean="0"/>
              <a:t> av </a:t>
            </a:r>
            <a:r>
              <a:rPr lang="fi-FI" baseline="0" dirty="0" err="1" smtClean="0"/>
              <a:t>tvivlande</a:t>
            </a:r>
            <a:r>
              <a:rPr lang="fi-FI" dirty="0" smtClean="0"/>
              <a:t> </a:t>
            </a:r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Felet</a:t>
            </a:r>
            <a:r>
              <a:rPr lang="fi-FI" dirty="0" smtClean="0"/>
              <a:t> av </a:t>
            </a:r>
            <a:r>
              <a:rPr lang="fi-FI" dirty="0" err="1" smtClean="0"/>
              <a:t>betonande</a:t>
            </a:r>
            <a:r>
              <a:rPr lang="fi-FI" dirty="0" smtClean="0"/>
              <a:t> </a:t>
            </a:r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Felet</a:t>
            </a:r>
            <a:r>
              <a:rPr lang="fi-FI" dirty="0" smtClean="0"/>
              <a:t> </a:t>
            </a:r>
            <a:r>
              <a:rPr lang="fi-FI" dirty="0" err="1" smtClean="0"/>
              <a:t>på</a:t>
            </a:r>
            <a:r>
              <a:rPr lang="fi-FI" dirty="0" smtClean="0"/>
              <a:t> </a:t>
            </a:r>
            <a:r>
              <a:rPr lang="fi-FI" dirty="0" err="1" smtClean="0"/>
              <a:t>kravnivån</a:t>
            </a:r>
            <a:r>
              <a:rPr lang="fi-FI" dirty="0" smtClean="0"/>
              <a:t> </a:t>
            </a:r>
          </a:p>
          <a:p>
            <a:pPr marL="1268078" lvl="2" indent="-301923">
              <a:buFontTx/>
              <a:buChar char="-"/>
            </a:pPr>
            <a:r>
              <a:rPr lang="fi-FI" dirty="0" err="1" smtClean="0"/>
              <a:t>Felet</a:t>
            </a:r>
            <a:r>
              <a:rPr lang="fi-FI" baseline="0" dirty="0" smtClean="0"/>
              <a:t> </a:t>
            </a:r>
            <a:r>
              <a:rPr lang="fi-FI" baseline="0" dirty="0" err="1" smtClean="0"/>
              <a:t>på</a:t>
            </a:r>
            <a:r>
              <a:rPr lang="fi-FI" baseline="0" dirty="0" smtClean="0"/>
              <a:t> </a:t>
            </a:r>
            <a:r>
              <a:rPr lang="fi-FI" baseline="0" dirty="0" err="1" smtClean="0"/>
              <a:t>ändring</a:t>
            </a:r>
            <a:r>
              <a:rPr lang="fi-FI" baseline="0" dirty="0" smtClean="0"/>
              <a:t> </a:t>
            </a:r>
            <a:r>
              <a:rPr lang="fi-FI" baseline="0" dirty="0" err="1" smtClean="0"/>
              <a:t>kriterierna</a:t>
            </a:r>
            <a:r>
              <a:rPr lang="fi-FI" dirty="0" smtClean="0"/>
              <a:t>…</a:t>
            </a:r>
          </a:p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82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83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81154" indent="-181154">
              <a:buFontTx/>
              <a:buChar char="-"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ADCA15-941C-DF42-B7E0-7B58269DF3CF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9064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" name="Group 42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4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0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5" name="Rectangle 11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6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7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1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5" name="Rectangle 84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11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1" name="Rectangle 80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5" name="Freeform 44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Freeform 51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Freeform 57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Freeform 67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Freeform 68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7" name="Rectangle 46"/>
          <p:cNvSpPr/>
          <p:nvPr/>
        </p:nvSpPr>
        <p:spPr>
          <a:xfrm>
            <a:off x="4649096" y="-21511"/>
            <a:ext cx="3505200" cy="2312889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3365" y="2708476"/>
            <a:ext cx="3313355" cy="1702160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3365" y="4421080"/>
            <a:ext cx="3309803" cy="1260629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rgbClr val="42424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738744" y="1516828"/>
            <a:ext cx="2133600" cy="750981"/>
          </a:xfrm>
        </p:spPr>
        <p:txBody>
          <a:bodyPr anchor="b"/>
          <a:lstStyle>
            <a:lvl1pPr algn="l">
              <a:defRPr sz="2400"/>
            </a:lvl1pPr>
          </a:lstStyle>
          <a:p>
            <a:fld id="{0A98AF03-7270-45C2-A683-C5E353EF01A5}" type="datetime4">
              <a:rPr lang="en-US" smtClean="0"/>
              <a:pPr/>
              <a:t>August 13, 2017</a:t>
            </a:fld>
            <a:endParaRPr lang="en-US" dirty="0"/>
          </a:p>
        </p:txBody>
      </p:sp>
      <p:sp>
        <p:nvSpPr>
          <p:cNvPr id="50" name="Rectangle 49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03520" y="5719966"/>
            <a:ext cx="2831592" cy="365125"/>
          </a:xfrm>
        </p:spPr>
        <p:txBody>
          <a:bodyPr>
            <a:normAutofit/>
          </a:bodyPr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649096" y="5719966"/>
            <a:ext cx="643666" cy="365125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9" name="Rectangle 88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August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030147"/>
            <a:ext cx="1484453" cy="4780344"/>
          </a:xfrm>
        </p:spPr>
        <p:txBody>
          <a:bodyPr vert="eaVert" anchor="ctr"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53296" y="1030147"/>
            <a:ext cx="5423704" cy="4780344"/>
          </a:xfrm>
        </p:spPr>
        <p:txBody>
          <a:bodyPr vert="eaVert"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August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August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58645" y="2900829"/>
            <a:ext cx="6637468" cy="1362075"/>
          </a:xfrm>
        </p:spPr>
        <p:txBody>
          <a:bodyPr anchor="b"/>
          <a:lstStyle>
            <a:lvl1pPr algn="l">
              <a:defRPr sz="4000" b="0" cap="none" baseline="0"/>
            </a:lvl1pPr>
          </a:lstStyle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58645" y="4267200"/>
            <a:ext cx="6637467" cy="1520413"/>
          </a:xfrm>
        </p:spPr>
        <p:txBody>
          <a:bodyPr anchor="t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August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August 13,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042416" y="2313432"/>
            <a:ext cx="3419856" cy="3493008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2313431"/>
            <a:ext cx="3419856" cy="3493008"/>
          </a:xfrm>
        </p:spPr>
        <p:txBody>
          <a:bodyPr/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12111" y="2316009"/>
            <a:ext cx="3057148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1721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11837" y="2316010"/>
            <a:ext cx="3055717" cy="639762"/>
          </a:xfrm>
        </p:spPr>
        <p:txBody>
          <a:bodyPr anchor="b"/>
          <a:lstStyle>
            <a:lvl1pPr marL="0" indent="0">
              <a:buNone/>
              <a:defRPr sz="2400" b="1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152" y="2974694"/>
            <a:ext cx="3419856" cy="283579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August 13, 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August 13, 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August 13, 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2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3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4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78" name="Rectangle 77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79" name="Rectangle 78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0" name="Rectangle 79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5" name="Rectangle 74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6" name="Rectangle 75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7" name="Rectangle 76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7" name="Freeform 46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Freeform 50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Hexagon 54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Freeform 58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Hexagon 62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Freeform 69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Freeform 70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" name="Rectangle 45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August 13, 2017</a:t>
            </a:fld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chemeClr val="bg1"/>
          </a:solidFill>
          <a:ln w="31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45894" y="856527"/>
            <a:ext cx="3090440" cy="5150734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6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61" name="Rectangle 60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9833" y="2657434"/>
            <a:ext cx="3304572" cy="1463153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6592" y="4136994"/>
            <a:ext cx="3298784" cy="151790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-382404" y="0"/>
            <a:ext cx="9932332" cy="6858000"/>
            <a:chOff x="-382404" y="0"/>
            <a:chExt cx="9932332" cy="6858000"/>
          </a:xfrm>
        </p:grpSpPr>
        <p:grpSp>
          <p:nvGrpSpPr>
            <p:cNvPr id="45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75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87" name="Rectangle 8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8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9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6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84" name="Rectangle 83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5" name="Rectangle 84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6" name="Rectangle 85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77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81" name="Rectangle 80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2" name="Rectangle 81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83" name="Rectangle 82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78" name="Rectangle 77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79" name="Rectangle 78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80" name="Rectangle 79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6" name="Freeform 45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Freeform 47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Freeform 49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Hexagon 60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Hexagon 61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Freeform 62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Hexagon 63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Hexagon 64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Hexagon 65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Hexagon 66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Hexagon 67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Hexagon 68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Hexagon 69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1" name="Hexagon 70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Hexagon 71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Freeform 72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Freeform 73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4" name="Rectangle 93"/>
          <p:cNvSpPr/>
          <p:nvPr/>
        </p:nvSpPr>
        <p:spPr>
          <a:xfrm>
            <a:off x="4561242" y="-21511"/>
            <a:ext cx="3679116" cy="6271840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1" name="Rectangle 10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2" name="Rectangle 101"/>
          <p:cNvSpPr/>
          <p:nvPr/>
        </p:nvSpPr>
        <p:spPr>
          <a:xfrm>
            <a:off x="905571" y="601883"/>
            <a:ext cx="3562257" cy="5648445"/>
          </a:xfrm>
          <a:prstGeom prst="rect">
            <a:avLst/>
          </a:prstGeom>
          <a:solidFill>
            <a:srgbClr val="FFFFFF"/>
          </a:solidFill>
          <a:ln w="3175">
            <a:solidFill>
              <a:schemeClr val="tx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Rectangle 104"/>
          <p:cNvSpPr/>
          <p:nvPr/>
        </p:nvSpPr>
        <p:spPr>
          <a:xfrm>
            <a:off x="4650889" y="6088284"/>
            <a:ext cx="3505200" cy="8174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34424" y="2660904"/>
            <a:ext cx="3300984" cy="146304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fi-FI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5208" y="693795"/>
            <a:ext cx="3359623" cy="5468112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i-FI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34630" y="4133088"/>
            <a:ext cx="3300573" cy="1519561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42424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August 13, 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641448" y="5724835"/>
            <a:ext cx="3493664" cy="365125"/>
          </a:xfrm>
        </p:spPr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Group 41"/>
          <p:cNvGrpSpPr/>
          <p:nvPr/>
        </p:nvGrpSpPr>
        <p:grpSpPr>
          <a:xfrm>
            <a:off x="-304800" y="0"/>
            <a:ext cx="9932332" cy="6858000"/>
            <a:chOff x="-382404" y="0"/>
            <a:chExt cx="9932332" cy="6858000"/>
          </a:xfrm>
        </p:grpSpPr>
        <p:grpSp>
          <p:nvGrpSpPr>
            <p:cNvPr id="43" name="Group 44"/>
            <p:cNvGrpSpPr/>
            <p:nvPr/>
          </p:nvGrpSpPr>
          <p:grpSpPr>
            <a:xfrm>
              <a:off x="0" y="0"/>
              <a:ext cx="9144000" cy="6858000"/>
              <a:chOff x="0" y="0"/>
              <a:chExt cx="9144000" cy="6858000"/>
            </a:xfrm>
          </p:grpSpPr>
          <p:grpSp>
            <p:nvGrpSpPr>
              <p:cNvPr id="101" name="Group 4"/>
              <p:cNvGrpSpPr/>
              <p:nvPr/>
            </p:nvGrpSpPr>
            <p:grpSpPr>
              <a:xfrm>
                <a:off x="0" y="0"/>
                <a:ext cx="2514600" cy="6858000"/>
                <a:chOff x="0" y="0"/>
                <a:chExt cx="2514600" cy="6858000"/>
              </a:xfrm>
            </p:grpSpPr>
            <p:sp>
              <p:nvSpPr>
                <p:cNvPr id="113" name="Rectangle 112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4" name="Rectangle 2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5" name="Rectangle 3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2" name="Group 5"/>
              <p:cNvGrpSpPr/>
              <p:nvPr/>
            </p:nvGrpSpPr>
            <p:grpSpPr>
              <a:xfrm>
                <a:off x="422910" y="0"/>
                <a:ext cx="2514600" cy="6858000"/>
                <a:chOff x="0" y="0"/>
                <a:chExt cx="2514600" cy="6858000"/>
              </a:xfrm>
            </p:grpSpPr>
            <p:sp>
              <p:nvSpPr>
                <p:cNvPr id="110" name="Rectangle 109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1" name="Rectangle 110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12" name="Rectangle 111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grpSp>
            <p:nvGrpSpPr>
              <p:cNvPr id="103" name="Group 9"/>
              <p:cNvGrpSpPr/>
              <p:nvPr/>
            </p:nvGrpSpPr>
            <p:grpSpPr>
              <a:xfrm rot="10800000">
                <a:off x="6629400" y="0"/>
                <a:ext cx="2514600" cy="6858000"/>
                <a:chOff x="0" y="0"/>
                <a:chExt cx="2514600" cy="6858000"/>
              </a:xfrm>
            </p:grpSpPr>
            <p:sp>
              <p:nvSpPr>
                <p:cNvPr id="107" name="Rectangle 106"/>
                <p:cNvSpPr/>
                <p:nvPr/>
              </p:nvSpPr>
              <p:spPr>
                <a:xfrm>
                  <a:off x="914400" y="0"/>
                  <a:ext cx="1600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8" name="Rectangle 107"/>
                <p:cNvSpPr/>
                <p:nvPr/>
              </p:nvSpPr>
              <p:spPr>
                <a:xfrm>
                  <a:off x="0" y="0"/>
                  <a:ext cx="4572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109" name="Rectangle 108"/>
                <p:cNvSpPr/>
                <p:nvPr/>
              </p:nvSpPr>
              <p:spPr>
                <a:xfrm>
                  <a:off x="228600" y="0"/>
                  <a:ext cx="762000" cy="6858000"/>
                </a:xfrm>
                <a:prstGeom prst="rect">
                  <a:avLst/>
                </a:prstGeom>
                <a:solidFill>
                  <a:schemeClr val="bg1"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104" name="Rectangle 103"/>
              <p:cNvSpPr/>
              <p:nvPr/>
            </p:nvSpPr>
            <p:spPr>
              <a:xfrm>
                <a:off x="3810000" y="0"/>
                <a:ext cx="28194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5" name="Rectangle 104"/>
              <p:cNvSpPr/>
              <p:nvPr/>
            </p:nvSpPr>
            <p:spPr>
              <a:xfrm>
                <a:off x="2895600" y="0"/>
                <a:ext cx="4572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06" name="Rectangle 105"/>
              <p:cNvSpPr/>
              <p:nvPr/>
            </p:nvSpPr>
            <p:spPr>
              <a:xfrm>
                <a:off x="3124200" y="0"/>
                <a:ext cx="762000" cy="6858000"/>
              </a:xfrm>
              <a:prstGeom prst="rect">
                <a:avLst/>
              </a:prstGeom>
              <a:solidFill>
                <a:schemeClr val="bg1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44" name="Freeform 43"/>
            <p:cNvSpPr/>
            <p:nvPr/>
          </p:nvSpPr>
          <p:spPr>
            <a:xfrm>
              <a:off x="-11875" y="5035138"/>
              <a:ext cx="9144000" cy="1175655"/>
            </a:xfrm>
            <a:custGeom>
              <a:avLst/>
              <a:gdLst>
                <a:gd name="connsiteX0" fmla="*/ 0 w 9144000"/>
                <a:gd name="connsiteY0" fmla="*/ 1116280 h 1175656"/>
                <a:gd name="connsiteX1" fmla="*/ 1674420 w 9144000"/>
                <a:gd name="connsiteY1" fmla="*/ 1163781 h 1175656"/>
                <a:gd name="connsiteX2" fmla="*/ 4120737 w 9144000"/>
                <a:gd name="connsiteY2" fmla="*/ 1045028 h 1175656"/>
                <a:gd name="connsiteX3" fmla="*/ 7172696 w 9144000"/>
                <a:gd name="connsiteY3" fmla="*/ 605641 h 1175656"/>
                <a:gd name="connsiteX4" fmla="*/ 9144000 w 9144000"/>
                <a:gd name="connsiteY4" fmla="*/ 0 h 1175656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270659 h 1330035"/>
                <a:gd name="connsiteX1" fmla="*/ 1674420 w 9144000"/>
                <a:gd name="connsiteY1" fmla="*/ 1318160 h 1330035"/>
                <a:gd name="connsiteX2" fmla="*/ 4120737 w 9144000"/>
                <a:gd name="connsiteY2" fmla="*/ 1199407 h 1330035"/>
                <a:gd name="connsiteX3" fmla="*/ 7172696 w 9144000"/>
                <a:gd name="connsiteY3" fmla="*/ 760020 h 1330035"/>
                <a:gd name="connsiteX4" fmla="*/ 9144000 w 9144000"/>
                <a:gd name="connsiteY4" fmla="*/ 0 h 1330035"/>
                <a:gd name="connsiteX0" fmla="*/ 0 w 9144000"/>
                <a:gd name="connsiteY0" fmla="*/ 1116279 h 1175655"/>
                <a:gd name="connsiteX1" fmla="*/ 1674420 w 9144000"/>
                <a:gd name="connsiteY1" fmla="*/ 1163780 h 1175655"/>
                <a:gd name="connsiteX2" fmla="*/ 4120737 w 9144000"/>
                <a:gd name="connsiteY2" fmla="*/ 1045027 h 1175655"/>
                <a:gd name="connsiteX3" fmla="*/ 7172696 w 9144000"/>
                <a:gd name="connsiteY3" fmla="*/ 605640 h 1175655"/>
                <a:gd name="connsiteX4" fmla="*/ 9144000 w 9144000"/>
                <a:gd name="connsiteY4" fmla="*/ 0 h 11756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1175655">
                  <a:moveTo>
                    <a:pt x="0" y="1116279"/>
                  </a:moveTo>
                  <a:cubicBezTo>
                    <a:pt x="493815" y="1145967"/>
                    <a:pt x="987631" y="1175655"/>
                    <a:pt x="1674420" y="1163780"/>
                  </a:cubicBezTo>
                  <a:cubicBezTo>
                    <a:pt x="2361209" y="1151905"/>
                    <a:pt x="3204358" y="1138050"/>
                    <a:pt x="4120737" y="1045027"/>
                  </a:cubicBezTo>
                  <a:cubicBezTo>
                    <a:pt x="5037116" y="952004"/>
                    <a:pt x="6335486" y="779811"/>
                    <a:pt x="7172696" y="605640"/>
                  </a:cubicBezTo>
                  <a:cubicBezTo>
                    <a:pt x="8009907" y="431469"/>
                    <a:pt x="8866910" y="154379"/>
                    <a:pt x="9144000" y="0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Freeform 44"/>
            <p:cNvSpPr/>
            <p:nvPr/>
          </p:nvSpPr>
          <p:spPr>
            <a:xfrm>
              <a:off x="-11875" y="3467595"/>
              <a:ext cx="9144000" cy="890650"/>
            </a:xfrm>
            <a:custGeom>
              <a:avLst/>
              <a:gdLst>
                <a:gd name="connsiteX0" fmla="*/ 0 w 9144000"/>
                <a:gd name="connsiteY0" fmla="*/ 890650 h 890650"/>
                <a:gd name="connsiteX1" fmla="*/ 1045028 w 9144000"/>
                <a:gd name="connsiteY1" fmla="*/ 475013 h 890650"/>
                <a:gd name="connsiteX2" fmla="*/ 3111335 w 9144000"/>
                <a:gd name="connsiteY2" fmla="*/ 71252 h 890650"/>
                <a:gd name="connsiteX3" fmla="*/ 5913911 w 9144000"/>
                <a:gd name="connsiteY3" fmla="*/ 71252 h 890650"/>
                <a:gd name="connsiteX4" fmla="*/ 9144000 w 9144000"/>
                <a:gd name="connsiteY4" fmla="*/ 498764 h 8906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44000" h="890650">
                  <a:moveTo>
                    <a:pt x="0" y="890650"/>
                  </a:moveTo>
                  <a:cubicBezTo>
                    <a:pt x="263236" y="751114"/>
                    <a:pt x="526472" y="611579"/>
                    <a:pt x="1045028" y="475013"/>
                  </a:cubicBezTo>
                  <a:cubicBezTo>
                    <a:pt x="1563584" y="338447"/>
                    <a:pt x="2299855" y="138545"/>
                    <a:pt x="3111335" y="71252"/>
                  </a:cubicBezTo>
                  <a:cubicBezTo>
                    <a:pt x="3922815" y="3959"/>
                    <a:pt x="4908467" y="0"/>
                    <a:pt x="5913911" y="71252"/>
                  </a:cubicBezTo>
                  <a:cubicBezTo>
                    <a:pt x="6919355" y="142504"/>
                    <a:pt x="8595756" y="427512"/>
                    <a:pt x="9144000" y="498764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Freeform 45"/>
            <p:cNvSpPr/>
            <p:nvPr/>
          </p:nvSpPr>
          <p:spPr>
            <a:xfrm>
              <a:off x="-23751" y="5640779"/>
              <a:ext cx="3004457" cy="1211283"/>
            </a:xfrm>
            <a:custGeom>
              <a:avLst/>
              <a:gdLst>
                <a:gd name="connsiteX0" fmla="*/ 0 w 3004457"/>
                <a:gd name="connsiteY0" fmla="*/ 0 h 1211283"/>
                <a:gd name="connsiteX1" fmla="*/ 3004457 w 3004457"/>
                <a:gd name="connsiteY1" fmla="*/ 1211283 h 12112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</a:cxnLst>
              <a:rect l="l" t="t" r="r" b="b"/>
              <a:pathLst>
                <a:path w="3004457" h="1211283">
                  <a:moveTo>
                    <a:pt x="0" y="0"/>
                  </a:moveTo>
                  <a:cubicBezTo>
                    <a:pt x="1103415" y="501732"/>
                    <a:pt x="2206831" y="1003465"/>
                    <a:pt x="3004457" y="1211283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Freeform 46"/>
            <p:cNvSpPr/>
            <p:nvPr/>
          </p:nvSpPr>
          <p:spPr>
            <a:xfrm>
              <a:off x="-11875" y="5284519"/>
              <a:ext cx="9144000" cy="1478478"/>
            </a:xfrm>
            <a:custGeom>
              <a:avLst/>
              <a:gdLst>
                <a:gd name="connsiteX0" fmla="*/ 0 w 9144000"/>
                <a:gd name="connsiteY0" fmla="*/ 0 h 1478478"/>
                <a:gd name="connsiteX1" fmla="*/ 1104405 w 9144000"/>
                <a:gd name="connsiteY1" fmla="*/ 344385 h 1478478"/>
                <a:gd name="connsiteX2" fmla="*/ 3194462 w 9144000"/>
                <a:gd name="connsiteY2" fmla="*/ 866899 h 1478478"/>
                <a:gd name="connsiteX3" fmla="*/ 5676405 w 9144000"/>
                <a:gd name="connsiteY3" fmla="*/ 1282536 h 1478478"/>
                <a:gd name="connsiteX4" fmla="*/ 7730836 w 9144000"/>
                <a:gd name="connsiteY4" fmla="*/ 1448790 h 1478478"/>
                <a:gd name="connsiteX5" fmla="*/ 8573984 w 9144000"/>
                <a:gd name="connsiteY5" fmla="*/ 1460665 h 1478478"/>
                <a:gd name="connsiteX6" fmla="*/ 9144000 w 9144000"/>
                <a:gd name="connsiteY6" fmla="*/ 1425039 h 147847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9144000" h="1478478">
                  <a:moveTo>
                    <a:pt x="0" y="0"/>
                  </a:moveTo>
                  <a:cubicBezTo>
                    <a:pt x="285997" y="99951"/>
                    <a:pt x="571995" y="199902"/>
                    <a:pt x="1104405" y="344385"/>
                  </a:cubicBezTo>
                  <a:cubicBezTo>
                    <a:pt x="1636815" y="488868"/>
                    <a:pt x="2432462" y="710541"/>
                    <a:pt x="3194462" y="866899"/>
                  </a:cubicBezTo>
                  <a:cubicBezTo>
                    <a:pt x="3956462" y="1023258"/>
                    <a:pt x="4920343" y="1185554"/>
                    <a:pt x="5676405" y="1282536"/>
                  </a:cubicBezTo>
                  <a:cubicBezTo>
                    <a:pt x="6432467" y="1379518"/>
                    <a:pt x="7247906" y="1419102"/>
                    <a:pt x="7730836" y="1448790"/>
                  </a:cubicBezTo>
                  <a:cubicBezTo>
                    <a:pt x="8213766" y="1478478"/>
                    <a:pt x="8338457" y="1464623"/>
                    <a:pt x="8573984" y="1460665"/>
                  </a:cubicBezTo>
                  <a:cubicBezTo>
                    <a:pt x="8809511" y="1456707"/>
                    <a:pt x="8976755" y="1440873"/>
                    <a:pt x="9144000" y="1425039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Freeform 48"/>
            <p:cNvSpPr/>
            <p:nvPr/>
          </p:nvSpPr>
          <p:spPr>
            <a:xfrm>
              <a:off x="2137558" y="5132120"/>
              <a:ext cx="6982691" cy="1719942"/>
            </a:xfrm>
            <a:custGeom>
              <a:avLst/>
              <a:gdLst>
                <a:gd name="connsiteX0" fmla="*/ 0 w 6982691"/>
                <a:gd name="connsiteY0" fmla="*/ 1719942 h 1719942"/>
                <a:gd name="connsiteX1" fmla="*/ 546265 w 6982691"/>
                <a:gd name="connsiteY1" fmla="*/ 1185553 h 1719942"/>
                <a:gd name="connsiteX2" fmla="*/ 1330037 w 6982691"/>
                <a:gd name="connsiteY2" fmla="*/ 710540 h 1719942"/>
                <a:gd name="connsiteX3" fmla="*/ 2078182 w 6982691"/>
                <a:gd name="connsiteY3" fmla="*/ 437407 h 1719942"/>
                <a:gd name="connsiteX4" fmla="*/ 3348842 w 6982691"/>
                <a:gd name="connsiteY4" fmla="*/ 152399 h 1719942"/>
                <a:gd name="connsiteX5" fmla="*/ 4001985 w 6982691"/>
                <a:gd name="connsiteY5" fmla="*/ 69272 h 1719942"/>
                <a:gd name="connsiteX6" fmla="*/ 5047013 w 6982691"/>
                <a:gd name="connsiteY6" fmla="*/ 9896 h 1719942"/>
                <a:gd name="connsiteX7" fmla="*/ 5890161 w 6982691"/>
                <a:gd name="connsiteY7" fmla="*/ 9896 h 1719942"/>
                <a:gd name="connsiteX8" fmla="*/ 6495803 w 6982691"/>
                <a:gd name="connsiteY8" fmla="*/ 9896 h 1719942"/>
                <a:gd name="connsiteX9" fmla="*/ 6899564 w 6982691"/>
                <a:gd name="connsiteY9" fmla="*/ 33646 h 1719942"/>
                <a:gd name="connsiteX10" fmla="*/ 6982691 w 6982691"/>
                <a:gd name="connsiteY10" fmla="*/ 45522 h 17199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6982691" h="1719942">
                  <a:moveTo>
                    <a:pt x="0" y="1719942"/>
                  </a:moveTo>
                  <a:cubicBezTo>
                    <a:pt x="162296" y="1536864"/>
                    <a:pt x="324592" y="1353787"/>
                    <a:pt x="546265" y="1185553"/>
                  </a:cubicBezTo>
                  <a:cubicBezTo>
                    <a:pt x="767938" y="1017319"/>
                    <a:pt x="1074718" y="835231"/>
                    <a:pt x="1330037" y="710540"/>
                  </a:cubicBezTo>
                  <a:cubicBezTo>
                    <a:pt x="1585356" y="585849"/>
                    <a:pt x="1741715" y="530430"/>
                    <a:pt x="2078182" y="437407"/>
                  </a:cubicBezTo>
                  <a:cubicBezTo>
                    <a:pt x="2414649" y="344384"/>
                    <a:pt x="3028208" y="213755"/>
                    <a:pt x="3348842" y="152399"/>
                  </a:cubicBezTo>
                  <a:cubicBezTo>
                    <a:pt x="3669476" y="91043"/>
                    <a:pt x="3718957" y="93022"/>
                    <a:pt x="4001985" y="69272"/>
                  </a:cubicBezTo>
                  <a:cubicBezTo>
                    <a:pt x="4285013" y="45522"/>
                    <a:pt x="4732317" y="19792"/>
                    <a:pt x="5047013" y="9896"/>
                  </a:cubicBezTo>
                  <a:cubicBezTo>
                    <a:pt x="5361709" y="0"/>
                    <a:pt x="5890161" y="9896"/>
                    <a:pt x="5890161" y="9896"/>
                  </a:cubicBezTo>
                  <a:lnTo>
                    <a:pt x="6495803" y="9896"/>
                  </a:lnTo>
                  <a:cubicBezTo>
                    <a:pt x="6664037" y="13854"/>
                    <a:pt x="6818416" y="27708"/>
                    <a:pt x="6899564" y="33646"/>
                  </a:cubicBezTo>
                  <a:cubicBezTo>
                    <a:pt x="6980712" y="39584"/>
                    <a:pt x="6953003" y="37605"/>
                    <a:pt x="6982691" y="45522"/>
                  </a:cubicBezTo>
                </a:path>
              </a:pathLst>
            </a:custGeom>
            <a:ln w="6350">
              <a:solidFill>
                <a:schemeClr val="bg1">
                  <a:alpha val="2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Hexagon 49"/>
            <p:cNvSpPr/>
            <p:nvPr/>
          </p:nvSpPr>
          <p:spPr>
            <a:xfrm rot="1800000">
              <a:off x="2996165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Hexagon 50"/>
            <p:cNvSpPr/>
            <p:nvPr/>
          </p:nvSpPr>
          <p:spPr>
            <a:xfrm rot="1800000">
              <a:off x="3720065" y="41260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Hexagon 51"/>
            <p:cNvSpPr/>
            <p:nvPr/>
          </p:nvSpPr>
          <p:spPr>
            <a:xfrm rot="1800000">
              <a:off x="3729591" y="159242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Hexagon 52"/>
            <p:cNvSpPr/>
            <p:nvPr/>
          </p:nvSpPr>
          <p:spPr>
            <a:xfrm rot="1800000">
              <a:off x="2977115" y="32560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Hexagon 53"/>
            <p:cNvSpPr/>
            <p:nvPr/>
          </p:nvSpPr>
          <p:spPr>
            <a:xfrm rot="1800000">
              <a:off x="4463014" y="53833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6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Freeform 54"/>
            <p:cNvSpPr/>
            <p:nvPr/>
          </p:nvSpPr>
          <p:spPr>
            <a:xfrm rot="1800000">
              <a:off x="-382404" y="4201528"/>
              <a:ext cx="1261499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56357 w 1261499"/>
                <a:gd name="connsiteY5" fmla="*/ 1388236 h 1388236"/>
                <a:gd name="connsiteX6" fmla="*/ 0 w 1261499"/>
                <a:gd name="connsiteY6" fmla="*/ 105098 h 1388236"/>
                <a:gd name="connsiteX0" fmla="*/ 0 w 1261499"/>
                <a:gd name="connsiteY0" fmla="*/ 105098 h 1388236"/>
                <a:gd name="connsiteX1" fmla="*/ 56357 w 1261499"/>
                <a:gd name="connsiteY1" fmla="*/ 0 h 1388236"/>
                <a:gd name="connsiteX2" fmla="*/ 865241 w 1261499"/>
                <a:gd name="connsiteY2" fmla="*/ 0 h 1388236"/>
                <a:gd name="connsiteX3" fmla="*/ 1261499 w 1261499"/>
                <a:gd name="connsiteY3" fmla="*/ 694118 h 1388236"/>
                <a:gd name="connsiteX4" fmla="*/ 865241 w 1261499"/>
                <a:gd name="connsiteY4" fmla="*/ 1388236 h 1388236"/>
                <a:gd name="connsiteX5" fmla="*/ 744578 w 1261499"/>
                <a:gd name="connsiteY5" fmla="*/ 1387893 h 1388236"/>
                <a:gd name="connsiteX6" fmla="*/ 0 w 1261499"/>
                <a:gd name="connsiteY6" fmla="*/ 10509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61499" h="1388236">
                  <a:moveTo>
                    <a:pt x="0" y="105098"/>
                  </a:moveTo>
                  <a:lnTo>
                    <a:pt x="56357" y="0"/>
                  </a:lnTo>
                  <a:lnTo>
                    <a:pt x="865241" y="0"/>
                  </a:lnTo>
                  <a:lnTo>
                    <a:pt x="1261499" y="694118"/>
                  </a:lnTo>
                  <a:lnTo>
                    <a:pt x="865241" y="1388236"/>
                  </a:lnTo>
                  <a:lnTo>
                    <a:pt x="744578" y="1387893"/>
                  </a:lnTo>
                  <a:lnTo>
                    <a:pt x="0" y="105098"/>
                  </a:lnTo>
                  <a:close/>
                </a:path>
              </a:pathLst>
            </a:cu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Hexagon 55"/>
            <p:cNvSpPr/>
            <p:nvPr/>
          </p:nvSpPr>
          <p:spPr>
            <a:xfrm rot="1800000">
              <a:off x="24365" y="540242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Hexagon 56"/>
            <p:cNvSpPr/>
            <p:nvPr/>
          </p:nvSpPr>
          <p:spPr>
            <a:xfrm rot="1800000">
              <a:off x="52941" y="28497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Hexagon 57"/>
            <p:cNvSpPr/>
            <p:nvPr/>
          </p:nvSpPr>
          <p:spPr>
            <a:xfrm rot="1800000">
              <a:off x="776840" y="4126077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Hexagon 58"/>
            <p:cNvSpPr/>
            <p:nvPr/>
          </p:nvSpPr>
          <p:spPr>
            <a:xfrm rot="1800000">
              <a:off x="1510265" y="54119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Hexagon 59"/>
            <p:cNvSpPr/>
            <p:nvPr/>
          </p:nvSpPr>
          <p:spPr>
            <a:xfrm rot="1800000">
              <a:off x="1529316" y="2859252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5" name="Hexagon 94"/>
            <p:cNvSpPr/>
            <p:nvPr/>
          </p:nvSpPr>
          <p:spPr>
            <a:xfrm rot="1800000">
              <a:off x="795890" y="1563853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6" name="Hexagon 95"/>
            <p:cNvSpPr/>
            <p:nvPr/>
          </p:nvSpPr>
          <p:spPr>
            <a:xfrm rot="1800000">
              <a:off x="6806166" y="414512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10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Hexagon 96"/>
            <p:cNvSpPr/>
            <p:nvPr/>
          </p:nvSpPr>
          <p:spPr>
            <a:xfrm rot="1800000">
              <a:off x="7549116" y="5421479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8" name="Hexagon 97"/>
            <p:cNvSpPr/>
            <p:nvPr/>
          </p:nvSpPr>
          <p:spPr>
            <a:xfrm rot="1800000">
              <a:off x="7549117" y="2868778"/>
              <a:ext cx="1601400" cy="1388236"/>
            </a:xfrm>
            <a:prstGeom prst="hexagon">
              <a:avLst>
                <a:gd name="adj" fmla="val 28544"/>
                <a:gd name="vf" fmla="val 115470"/>
              </a:avLst>
            </a:prstGeom>
            <a:solidFill>
              <a:schemeClr val="bg1">
                <a:alpha val="7000"/>
              </a:schemeClr>
            </a:solidFill>
            <a:ln w="12700">
              <a:solidFill>
                <a:schemeClr val="bg1">
                  <a:alpha val="8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9" name="Freeform 98"/>
            <p:cNvSpPr/>
            <p:nvPr/>
          </p:nvSpPr>
          <p:spPr>
            <a:xfrm rot="1800000">
              <a:off x="8306521" y="4055629"/>
              <a:ext cx="1243407" cy="1388236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474029 w 1601400"/>
                <a:gd name="connsiteY2" fmla="*/ 4016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243407"/>
                <a:gd name="connsiteY0" fmla="*/ 694118 h 1388236"/>
                <a:gd name="connsiteX1" fmla="*/ 396258 w 1243407"/>
                <a:gd name="connsiteY1" fmla="*/ 0 h 1388236"/>
                <a:gd name="connsiteX2" fmla="*/ 474029 w 1243407"/>
                <a:gd name="connsiteY2" fmla="*/ 4016 h 1388236"/>
                <a:gd name="connsiteX3" fmla="*/ 1243407 w 1243407"/>
                <a:gd name="connsiteY3" fmla="*/ 1325983 h 1388236"/>
                <a:gd name="connsiteX4" fmla="*/ 1205142 w 1243407"/>
                <a:gd name="connsiteY4" fmla="*/ 1388236 h 1388236"/>
                <a:gd name="connsiteX5" fmla="*/ 396258 w 1243407"/>
                <a:gd name="connsiteY5" fmla="*/ 1388236 h 1388236"/>
                <a:gd name="connsiteX6" fmla="*/ 0 w 1243407"/>
                <a:gd name="connsiteY6" fmla="*/ 694118 h 13882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3407" h="1388236">
                  <a:moveTo>
                    <a:pt x="0" y="694118"/>
                  </a:moveTo>
                  <a:lnTo>
                    <a:pt x="396258" y="0"/>
                  </a:lnTo>
                  <a:lnTo>
                    <a:pt x="474029" y="4016"/>
                  </a:lnTo>
                  <a:lnTo>
                    <a:pt x="1243407" y="1325983"/>
                  </a:lnTo>
                  <a:lnTo>
                    <a:pt x="1205142" y="1388236"/>
                  </a:lnTo>
                  <a:lnTo>
                    <a:pt x="396258" y="1388236"/>
                  </a:lnTo>
                  <a:lnTo>
                    <a:pt x="0" y="694118"/>
                  </a:lnTo>
                  <a:close/>
                </a:path>
              </a:pathLst>
            </a:custGeom>
            <a:solidFill>
              <a:schemeClr val="bg1">
                <a:alpha val="400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Freeform 99"/>
            <p:cNvSpPr/>
            <p:nvPr/>
          </p:nvSpPr>
          <p:spPr>
            <a:xfrm rot="1800000">
              <a:off x="8306771" y="1511524"/>
              <a:ext cx="1241871" cy="1388822"/>
            </a:xfrm>
            <a:custGeom>
              <a:avLst/>
              <a:gdLst>
                <a:gd name="connsiteX0" fmla="*/ 0 w 1601400"/>
                <a:gd name="connsiteY0" fmla="*/ 694118 h 1388236"/>
                <a:gd name="connsiteX1" fmla="*/ 396258 w 1601400"/>
                <a:gd name="connsiteY1" fmla="*/ 0 h 1388236"/>
                <a:gd name="connsiteX2" fmla="*/ 1205142 w 1601400"/>
                <a:gd name="connsiteY2" fmla="*/ 0 h 1388236"/>
                <a:gd name="connsiteX3" fmla="*/ 1601400 w 1601400"/>
                <a:gd name="connsiteY3" fmla="*/ 694118 h 1388236"/>
                <a:gd name="connsiteX4" fmla="*/ 1205142 w 1601400"/>
                <a:gd name="connsiteY4" fmla="*/ 1388236 h 1388236"/>
                <a:gd name="connsiteX5" fmla="*/ 396258 w 1601400"/>
                <a:gd name="connsiteY5" fmla="*/ 1388236 h 1388236"/>
                <a:gd name="connsiteX6" fmla="*/ 0 w 1601400"/>
                <a:gd name="connsiteY6" fmla="*/ 694118 h 1388236"/>
                <a:gd name="connsiteX0" fmla="*/ 0 w 1601400"/>
                <a:gd name="connsiteY0" fmla="*/ 694704 h 1388822"/>
                <a:gd name="connsiteX1" fmla="*/ 396258 w 1601400"/>
                <a:gd name="connsiteY1" fmla="*/ 586 h 1388822"/>
                <a:gd name="connsiteX2" fmla="*/ 482002 w 1601400"/>
                <a:gd name="connsiteY2" fmla="*/ 0 h 1388822"/>
                <a:gd name="connsiteX3" fmla="*/ 1601400 w 1601400"/>
                <a:gd name="connsiteY3" fmla="*/ 694704 h 1388822"/>
                <a:gd name="connsiteX4" fmla="*/ 1205142 w 1601400"/>
                <a:gd name="connsiteY4" fmla="*/ 1388822 h 1388822"/>
                <a:gd name="connsiteX5" fmla="*/ 396258 w 1601400"/>
                <a:gd name="connsiteY5" fmla="*/ 1388822 h 1388822"/>
                <a:gd name="connsiteX6" fmla="*/ 0 w 1601400"/>
                <a:gd name="connsiteY6" fmla="*/ 694704 h 1388822"/>
                <a:gd name="connsiteX0" fmla="*/ 0 w 1241871"/>
                <a:gd name="connsiteY0" fmla="*/ 694704 h 1388822"/>
                <a:gd name="connsiteX1" fmla="*/ 396258 w 1241871"/>
                <a:gd name="connsiteY1" fmla="*/ 586 h 1388822"/>
                <a:gd name="connsiteX2" fmla="*/ 482002 w 1241871"/>
                <a:gd name="connsiteY2" fmla="*/ 0 h 1388822"/>
                <a:gd name="connsiteX3" fmla="*/ 1241871 w 1241871"/>
                <a:gd name="connsiteY3" fmla="*/ 1323912 h 1388822"/>
                <a:gd name="connsiteX4" fmla="*/ 1205142 w 1241871"/>
                <a:gd name="connsiteY4" fmla="*/ 1388822 h 1388822"/>
                <a:gd name="connsiteX5" fmla="*/ 396258 w 1241871"/>
                <a:gd name="connsiteY5" fmla="*/ 1388822 h 1388822"/>
                <a:gd name="connsiteX6" fmla="*/ 0 w 1241871"/>
                <a:gd name="connsiteY6" fmla="*/ 694704 h 1388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241871" h="1388822">
                  <a:moveTo>
                    <a:pt x="0" y="694704"/>
                  </a:moveTo>
                  <a:lnTo>
                    <a:pt x="396258" y="586"/>
                  </a:lnTo>
                  <a:lnTo>
                    <a:pt x="482002" y="0"/>
                  </a:lnTo>
                  <a:lnTo>
                    <a:pt x="1241871" y="1323912"/>
                  </a:lnTo>
                  <a:lnTo>
                    <a:pt x="1205142" y="1388822"/>
                  </a:lnTo>
                  <a:lnTo>
                    <a:pt x="396258" y="1388822"/>
                  </a:lnTo>
                  <a:lnTo>
                    <a:pt x="0" y="694704"/>
                  </a:lnTo>
                  <a:close/>
                </a:path>
              </a:pathLst>
            </a:custGeom>
            <a:solidFill>
              <a:schemeClr val="bg1">
                <a:alpha val="0"/>
              </a:schemeClr>
            </a:solidFill>
            <a:ln w="12700">
              <a:solidFill>
                <a:schemeClr val="bg1">
                  <a:alpha val="12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6" name="Rectangle 65"/>
          <p:cNvSpPr/>
          <p:nvPr/>
        </p:nvSpPr>
        <p:spPr>
          <a:xfrm>
            <a:off x="457200" y="333487"/>
            <a:ext cx="8229600" cy="618564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/>
          <p:cNvSpPr/>
          <p:nvPr/>
        </p:nvSpPr>
        <p:spPr>
          <a:xfrm>
            <a:off x="4561242" y="-21511"/>
            <a:ext cx="3679116" cy="699244"/>
          </a:xfrm>
          <a:prstGeom prst="rect">
            <a:avLst/>
          </a:prstGeom>
          <a:solidFill>
            <a:srgbClr val="F5F5F5"/>
          </a:solidFill>
          <a:ln>
            <a:solidFill>
              <a:schemeClr val="bg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" name="Rectangle 70"/>
          <p:cNvSpPr/>
          <p:nvPr/>
        </p:nvSpPr>
        <p:spPr>
          <a:xfrm>
            <a:off x="4649096" y="-21510"/>
            <a:ext cx="3505200" cy="6239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43490" y="1027664"/>
            <a:ext cx="7024744" cy="11430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fi-FI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3492" y="2323652"/>
            <a:ext cx="6777317" cy="350897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i-FI" smtClean="0"/>
              <a:t>Click to edit Master text styles</a:t>
            </a:r>
          </a:p>
          <a:p>
            <a:pPr lvl="1"/>
            <a:r>
              <a:rPr lang="fi-FI" smtClean="0"/>
              <a:t>Second level</a:t>
            </a:r>
          </a:p>
          <a:p>
            <a:pPr lvl="2"/>
            <a:r>
              <a:rPr lang="fi-FI" smtClean="0"/>
              <a:t>Third level</a:t>
            </a:r>
          </a:p>
          <a:p>
            <a:pPr lvl="3"/>
            <a:r>
              <a:rPr lang="fi-FI" smtClean="0"/>
              <a:t>Fourth level</a:t>
            </a:r>
          </a:p>
          <a:p>
            <a:pPr lvl="4"/>
            <a:r>
              <a:rPr lang="fi-FI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997388" y="22449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EFEFE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August 13, 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641448" y="5852160"/>
            <a:ext cx="350215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649096" y="224491"/>
            <a:ext cx="133215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EFEFE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hf sldNum="0" hdr="0" ftr="0" dt="0"/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7432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2471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800" kern="1200">
          <a:solidFill>
            <a:schemeClr val="tx2"/>
          </a:solidFill>
          <a:latin typeface="+mn-lt"/>
          <a:ea typeface="+mn-ea"/>
          <a:cs typeface="+mn-cs"/>
        </a:defRPr>
      </a:lvl4pPr>
      <a:lvl5pPr marL="132588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517904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719072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920240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121408" indent="-228600" algn="l" defTabSz="914400" rtl="0" eaLnBrk="1" latinLnBrk="0" hangingPunct="1">
        <a:spcBef>
          <a:spcPct val="20000"/>
        </a:spcBef>
        <a:buClr>
          <a:schemeClr val="accent1"/>
        </a:buClr>
        <a:buSzPct val="76000"/>
        <a:buFont typeface="Wingdings 2" pitchFamily="18" charset="2"/>
        <a:buChar char="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36917" y="2304947"/>
            <a:ext cx="3313355" cy="3681556"/>
          </a:xfrm>
        </p:spPr>
        <p:txBody>
          <a:bodyPr>
            <a:normAutofit/>
          </a:bodyPr>
          <a:lstStyle/>
          <a:p>
            <a:pPr algn="ctr"/>
            <a:r>
              <a:rPr lang="en-US" sz="2800" dirty="0" err="1" smtClean="0">
                <a:solidFill>
                  <a:srgbClr val="AE0606"/>
                </a:solidFill>
              </a:rPr>
              <a:t>Bedömning</a:t>
            </a:r>
            <a:r>
              <a:rPr lang="en-US" sz="2800" dirty="0" smtClean="0">
                <a:solidFill>
                  <a:srgbClr val="AE0606"/>
                </a:solidFill>
              </a:rPr>
              <a:t> </a:t>
            </a:r>
            <a:r>
              <a:rPr lang="en-US" sz="2800" dirty="0" err="1" smtClean="0">
                <a:solidFill>
                  <a:srgbClr val="AE0606"/>
                </a:solidFill>
              </a:rPr>
              <a:t>av</a:t>
            </a:r>
            <a:r>
              <a:rPr lang="en-US" sz="2800" dirty="0" smtClean="0">
                <a:solidFill>
                  <a:srgbClr val="AE0606"/>
                </a:solidFill>
              </a:rPr>
              <a:t> </a:t>
            </a:r>
            <a:r>
              <a:rPr lang="en-US" sz="2800" dirty="0" err="1" smtClean="0">
                <a:solidFill>
                  <a:srgbClr val="AE0606"/>
                </a:solidFill>
              </a:rPr>
              <a:t>eleverna</a:t>
            </a:r>
            <a:r>
              <a:rPr lang="en-US" sz="2800" dirty="0" smtClean="0">
                <a:solidFill>
                  <a:srgbClr val="AE0606"/>
                </a:solidFill>
              </a:rPr>
              <a:t> </a:t>
            </a:r>
            <a:br>
              <a:rPr lang="en-US" sz="2800" dirty="0" smtClean="0">
                <a:solidFill>
                  <a:srgbClr val="AE0606"/>
                </a:solidFill>
              </a:rPr>
            </a:br>
            <a:r>
              <a:rPr lang="en-US" sz="2800" dirty="0" err="1" smtClean="0">
                <a:solidFill>
                  <a:srgbClr val="AE0606"/>
                </a:solidFill>
              </a:rPr>
              <a:t>som</a:t>
            </a:r>
            <a:r>
              <a:rPr lang="en-US" sz="2800" dirty="0" smtClean="0">
                <a:solidFill>
                  <a:srgbClr val="AE0606"/>
                </a:solidFill>
              </a:rPr>
              <a:t> </a:t>
            </a:r>
            <a:r>
              <a:rPr lang="en-US" sz="2800" dirty="0" err="1" smtClean="0">
                <a:solidFill>
                  <a:srgbClr val="AE0606"/>
                </a:solidFill>
              </a:rPr>
              <a:t>stöd</a:t>
            </a:r>
            <a:r>
              <a:rPr lang="en-US" sz="2800" dirty="0" smtClean="0">
                <a:solidFill>
                  <a:srgbClr val="AE0606"/>
                </a:solidFill>
              </a:rPr>
              <a:t> </a:t>
            </a:r>
            <a:r>
              <a:rPr lang="en-US" sz="2800" dirty="0" err="1" smtClean="0">
                <a:solidFill>
                  <a:srgbClr val="AE0606"/>
                </a:solidFill>
              </a:rPr>
              <a:t>för</a:t>
            </a:r>
            <a:r>
              <a:rPr lang="en-US" sz="2800" dirty="0" smtClean="0">
                <a:solidFill>
                  <a:srgbClr val="AE0606"/>
                </a:solidFill>
              </a:rPr>
              <a:t> </a:t>
            </a:r>
            <a:r>
              <a:rPr lang="en-US" sz="2800" dirty="0" err="1" smtClean="0">
                <a:solidFill>
                  <a:srgbClr val="AE0606"/>
                </a:solidFill>
              </a:rPr>
              <a:t>inlärningen</a:t>
            </a:r>
            <a:r>
              <a:rPr lang="en-US" sz="2800" dirty="0" smtClean="0">
                <a:solidFill>
                  <a:srgbClr val="AE0606"/>
                </a:solidFill>
              </a:rPr>
              <a:t> </a:t>
            </a:r>
            <a:r>
              <a:rPr lang="en-US" sz="2800" dirty="0" err="1" smtClean="0">
                <a:solidFill>
                  <a:srgbClr val="AE0606"/>
                </a:solidFill>
              </a:rPr>
              <a:t>och</a:t>
            </a:r>
            <a:r>
              <a:rPr lang="en-US" sz="2800" dirty="0" smtClean="0">
                <a:solidFill>
                  <a:srgbClr val="AE0606"/>
                </a:solidFill>
              </a:rPr>
              <a:t> </a:t>
            </a:r>
            <a:r>
              <a:rPr lang="en-US" sz="2800" dirty="0" err="1" smtClean="0">
                <a:solidFill>
                  <a:srgbClr val="AE0606"/>
                </a:solidFill>
              </a:rPr>
              <a:t>en</a:t>
            </a:r>
            <a:r>
              <a:rPr lang="en-US" sz="2800" dirty="0" smtClean="0">
                <a:solidFill>
                  <a:srgbClr val="AE0606"/>
                </a:solidFill>
              </a:rPr>
              <a:t> del </a:t>
            </a:r>
            <a:r>
              <a:rPr lang="en-US" sz="2800" dirty="0" err="1" smtClean="0">
                <a:solidFill>
                  <a:srgbClr val="AE0606"/>
                </a:solidFill>
              </a:rPr>
              <a:t>av</a:t>
            </a:r>
            <a:r>
              <a:rPr lang="en-US" sz="2800" dirty="0" smtClean="0">
                <a:solidFill>
                  <a:srgbClr val="AE0606"/>
                </a:solidFill>
              </a:rPr>
              <a:t> </a:t>
            </a:r>
            <a:r>
              <a:rPr lang="en-US" sz="2800" dirty="0" err="1" smtClean="0">
                <a:solidFill>
                  <a:srgbClr val="AE0606"/>
                </a:solidFill>
              </a:rPr>
              <a:t>verksamhets-kulturen</a:t>
            </a:r>
            <a:r>
              <a:rPr lang="en-US" sz="2800" dirty="0" smtClean="0">
                <a:solidFill>
                  <a:srgbClr val="AE0606"/>
                </a:solidFill>
              </a:rPr>
              <a:t/>
            </a:r>
            <a:br>
              <a:rPr lang="en-US" sz="2800" dirty="0" smtClean="0">
                <a:solidFill>
                  <a:srgbClr val="AE0606"/>
                </a:solidFill>
              </a:rPr>
            </a:br>
            <a:endParaRPr lang="en-US" sz="2800" dirty="0">
              <a:solidFill>
                <a:srgbClr val="AE0606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736917" y="16369"/>
            <a:ext cx="3309803" cy="1260629"/>
          </a:xfrm>
        </p:spPr>
        <p:txBody>
          <a:bodyPr>
            <a:normAutofit lnSpcReduction="10000"/>
          </a:bodyPr>
          <a:lstStyle/>
          <a:p>
            <a:pPr algn="r"/>
            <a:endParaRPr lang="en-US" dirty="0" smtClean="0"/>
          </a:p>
          <a:p>
            <a:pPr algn="r"/>
            <a:r>
              <a:rPr lang="en-US" dirty="0" err="1" smtClean="0"/>
              <a:t>Österbotten</a:t>
            </a:r>
            <a:r>
              <a:rPr lang="en-US" dirty="0" smtClean="0"/>
              <a:t>  </a:t>
            </a:r>
          </a:p>
          <a:p>
            <a:pPr algn="r"/>
            <a:r>
              <a:rPr lang="is-IS" dirty="0" smtClean="0"/>
              <a:t>160817</a:t>
            </a:r>
            <a:endParaRPr lang="en-US" dirty="0" smtClean="0"/>
          </a:p>
          <a:p>
            <a:pPr algn="r"/>
            <a:r>
              <a:rPr lang="en-US" dirty="0" smtClean="0"/>
              <a:t>mv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429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724790"/>
            <a:ext cx="7402550" cy="4583965"/>
          </a:xfrm>
        </p:spPr>
        <p:txBody>
          <a:bodyPr>
            <a:normAutofit/>
          </a:bodyPr>
          <a:lstStyle/>
          <a:p>
            <a:pPr marL="571500" indent="-571500">
              <a:buFontTx/>
              <a:buChar char="-"/>
            </a:pPr>
            <a:r>
              <a:rPr lang="fi-FI" sz="3600" dirty="0" err="1">
                <a:solidFill>
                  <a:srgbClr val="AE0606"/>
                </a:solidFill>
              </a:rPr>
              <a:t>v</a:t>
            </a:r>
            <a:r>
              <a:rPr lang="fi-FI" sz="3600" dirty="0" err="1" smtClean="0">
                <a:solidFill>
                  <a:srgbClr val="AE0606"/>
                </a:solidFill>
              </a:rPr>
              <a:t>ad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talar</a:t>
            </a:r>
            <a:r>
              <a:rPr lang="fi-FI" sz="3600" dirty="0" smtClean="0">
                <a:solidFill>
                  <a:srgbClr val="AE0606"/>
                </a:solidFill>
              </a:rPr>
              <a:t> vi </a:t>
            </a:r>
            <a:r>
              <a:rPr lang="fi-FI" sz="3600" dirty="0" err="1" smtClean="0">
                <a:solidFill>
                  <a:srgbClr val="AE0606"/>
                </a:solidFill>
              </a:rPr>
              <a:t>egentligen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om</a:t>
            </a:r>
            <a:r>
              <a:rPr lang="fi-FI" sz="3600" dirty="0" smtClean="0">
                <a:solidFill>
                  <a:srgbClr val="AE0606"/>
                </a:solidFill>
              </a:rPr>
              <a:t>, </a:t>
            </a:r>
            <a:r>
              <a:rPr lang="fi-FI" sz="3600" dirty="0" err="1" smtClean="0">
                <a:solidFill>
                  <a:srgbClr val="AE0606"/>
                </a:solidFill>
              </a:rPr>
              <a:t>då</a:t>
            </a:r>
            <a:r>
              <a:rPr lang="fi-FI" sz="3600" dirty="0" smtClean="0">
                <a:solidFill>
                  <a:srgbClr val="AE0606"/>
                </a:solidFill>
              </a:rPr>
              <a:t> vi </a:t>
            </a:r>
            <a:r>
              <a:rPr lang="fi-FI" sz="3600" dirty="0" err="1" smtClean="0">
                <a:solidFill>
                  <a:srgbClr val="AE0606"/>
                </a:solidFill>
              </a:rPr>
              <a:t>talar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om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bedömning</a:t>
            </a:r>
            <a:r>
              <a:rPr lang="fi-FI" sz="3600" dirty="0" smtClean="0">
                <a:solidFill>
                  <a:srgbClr val="AE0606"/>
                </a:solidFill>
              </a:rPr>
              <a:t> av </a:t>
            </a:r>
            <a:r>
              <a:rPr lang="fi-FI" sz="3600" dirty="0" err="1" smtClean="0">
                <a:solidFill>
                  <a:srgbClr val="AE0606"/>
                </a:solidFill>
              </a:rPr>
              <a:t>eleverna</a:t>
            </a:r>
            <a:endParaRPr lang="fi-FI" sz="3600" dirty="0" smtClean="0">
              <a:solidFill>
                <a:srgbClr val="AE0606"/>
              </a:solidFill>
            </a:endParaRPr>
          </a:p>
          <a:p>
            <a:pPr marL="571500" indent="-571500">
              <a:buFontTx/>
              <a:buChar char="-"/>
            </a:pPr>
            <a:endParaRPr lang="fi-FI" sz="3600" dirty="0" smtClean="0">
              <a:solidFill>
                <a:srgbClr val="AE0606"/>
              </a:solidFill>
            </a:endParaRPr>
          </a:p>
          <a:p>
            <a:pPr marL="0" indent="0" algn="ctr">
              <a:buNone/>
            </a:pPr>
            <a:r>
              <a:rPr lang="fi-FI" sz="3200" dirty="0" smtClean="0">
                <a:solidFill>
                  <a:srgbClr val="AE0606"/>
                </a:solidFill>
              </a:rPr>
              <a:t>MYCKET SKRIK FÖR LITE ULL?</a:t>
            </a:r>
          </a:p>
          <a:p>
            <a:pPr marL="0" indent="0">
              <a:buNone/>
            </a:pPr>
            <a:endParaRPr lang="en-US" sz="3600" dirty="0">
              <a:latin typeface="+mj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pic>
        <p:nvPicPr>
          <p:cNvPr id="5" name="Picture 4" descr="https://upload.wikimedia.org/wikipedia/commons/thumb/1/15/COLLECTIONafricacentre_PRJTth_YR2011_Talking_heads_mcn_38.jpg/120px-COLLECTIONafricacentre_PRJTth_YR2011_Talking_heads_mcn_38.jp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6042" y="5321758"/>
            <a:ext cx="1524000" cy="10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https://upload.wikimedia.org/wikipedia/commons/thumb/7/75/COLLECTIONafricacentre_PRJTth_YR2011_Talking_heads_mcn_14.JPG/120px-COLLECTIONafricacentre_PRJTth_YR2011_Talking_heads_mcn_14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0042" y="5317313"/>
            <a:ext cx="1524000" cy="102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https://upload.wikimedia.org/wikipedia/commons/thumb/c/c5/COLLECTIONafricacentre_PRJTth_YR2011_Talking_heads_mcn_12.jpg/120px-COLLECTIONafricacentre_PRJTth_YR2011_Talking_heads_mcn_12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4042" y="5317313"/>
            <a:ext cx="1524000" cy="102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https://upload.wikimedia.org/wikipedia/commons/thumb/e/ea/COLLECTIONafricacentre_PRJTth_YR2011_Talking_heads_mcn_13.JPG/120px-COLLECTIONafricacentre_PRJTth_YR2011_Talking_heads_mcn_13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8042" y="5317313"/>
            <a:ext cx="1524000" cy="1020445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https://upload.wikimedia.org/wikipedia/commons/thumb/1/11/COLLECTIONafricacentre_PRJTth_YR2011_Talking_heads_mcn_15.jpg/120px-COLLECTIONafricacentre_PRJTth_YR2011_Talking_heads_mcn_15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2042" y="5317313"/>
            <a:ext cx="1524000" cy="1020445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08518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54707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782323"/>
            <a:ext cx="6777317" cy="3003977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fi-FI" sz="3200" dirty="0" err="1" smtClean="0">
                <a:solidFill>
                  <a:srgbClr val="AE0606"/>
                </a:solidFill>
              </a:rPr>
              <a:t>Historiens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vingsus</a:t>
            </a:r>
            <a:endParaRPr lang="fi-FI" sz="3200" dirty="0" smtClean="0">
              <a:solidFill>
                <a:srgbClr val="AE0606"/>
              </a:solidFill>
            </a:endParaRPr>
          </a:p>
          <a:p>
            <a:pPr marL="0" indent="0">
              <a:buNone/>
            </a:pPr>
            <a:endParaRPr lang="fi-FI" sz="3200" dirty="0">
              <a:solidFill>
                <a:srgbClr val="AE0606"/>
              </a:solidFill>
            </a:endParaRPr>
          </a:p>
          <a:p>
            <a:pPr marL="68580" indent="0" algn="ctr">
              <a:buNone/>
            </a:pPr>
            <a:r>
              <a:rPr lang="fi-FI" sz="4400" dirty="0">
                <a:solidFill>
                  <a:srgbClr val="AE0606"/>
                </a:solidFill>
              </a:rPr>
              <a:t>3 </a:t>
            </a:r>
            <a:endParaRPr lang="fi-FI" sz="4400" dirty="0" smtClean="0">
              <a:solidFill>
                <a:srgbClr val="AE0606"/>
              </a:solidFill>
            </a:endParaRPr>
          </a:p>
          <a:p>
            <a:pPr marL="68580" indent="0" algn="ctr">
              <a:buNone/>
            </a:pPr>
            <a:r>
              <a:rPr lang="fi-FI" sz="4400" dirty="0" err="1" smtClean="0">
                <a:solidFill>
                  <a:srgbClr val="AE0606"/>
                </a:solidFill>
              </a:rPr>
              <a:t>bestående</a:t>
            </a:r>
            <a:r>
              <a:rPr lang="fi-FI" sz="4400" dirty="0" smtClean="0">
                <a:solidFill>
                  <a:srgbClr val="AE0606"/>
                </a:solidFill>
              </a:rPr>
              <a:t> </a:t>
            </a:r>
          </a:p>
          <a:p>
            <a:pPr marL="68580" indent="0" algn="ctr">
              <a:buNone/>
            </a:pPr>
            <a:r>
              <a:rPr lang="fi-FI" sz="4400" dirty="0" err="1" smtClean="0">
                <a:solidFill>
                  <a:srgbClr val="AE0606"/>
                </a:solidFill>
              </a:rPr>
              <a:t>tänkesätt</a:t>
            </a:r>
            <a:endParaRPr lang="fi-FI" sz="4400" dirty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endParaRPr lang="fi-FI" dirty="0"/>
          </a:p>
          <a:p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23761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9594" y="3927670"/>
            <a:ext cx="3499104" cy="2417064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86416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i-FI" sz="3200" dirty="0" smtClean="0">
                <a:solidFill>
                  <a:srgbClr val="AE0606"/>
                </a:solidFill>
                <a:latin typeface="+mj-lt"/>
                <a:cs typeface="Modern No. 20"/>
              </a:rPr>
              <a:t>1</a:t>
            </a:r>
            <a:r>
              <a:rPr lang="fi-FI" sz="3200" dirty="0">
                <a:solidFill>
                  <a:srgbClr val="AE0606"/>
                </a:solidFill>
                <a:latin typeface="+mj-lt"/>
                <a:cs typeface="Modern No. 20"/>
              </a:rPr>
              <a:t>) </a:t>
            </a:r>
            <a:r>
              <a:rPr lang="fi-FI" sz="3200" dirty="0" err="1">
                <a:solidFill>
                  <a:srgbClr val="AE0606"/>
                </a:solidFill>
                <a:latin typeface="+mj-lt"/>
                <a:cs typeface="Modern No. 20"/>
              </a:rPr>
              <a:t>d</a:t>
            </a:r>
            <a:r>
              <a:rPr lang="fi-FI" sz="3200" dirty="0" err="1" smtClean="0">
                <a:solidFill>
                  <a:srgbClr val="AE0606"/>
                </a:solidFill>
                <a:latin typeface="+mj-lt"/>
                <a:cs typeface="Modern No. 20"/>
              </a:rPr>
              <a:t>en</a:t>
            </a:r>
            <a:r>
              <a:rPr lang="fi-FI" sz="3200" dirty="0" smtClean="0">
                <a:solidFill>
                  <a:srgbClr val="AE0606"/>
                </a:solidFill>
                <a:latin typeface="+mj-lt"/>
                <a:cs typeface="Modern No. 20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latin typeface="+mj-lt"/>
                <a:cs typeface="Modern No. 20"/>
              </a:rPr>
              <a:t>byråkratiska</a:t>
            </a:r>
            <a:r>
              <a:rPr lang="fi-FI" sz="3200" dirty="0" smtClean="0">
                <a:solidFill>
                  <a:srgbClr val="AE0606"/>
                </a:solidFill>
                <a:latin typeface="+mj-lt"/>
                <a:cs typeface="Modern No. 20"/>
              </a:rPr>
              <a:t> 	</a:t>
            </a:r>
            <a:r>
              <a:rPr lang="fi-FI" sz="3200" dirty="0" err="1" smtClean="0">
                <a:solidFill>
                  <a:srgbClr val="AE0606"/>
                </a:solidFill>
                <a:latin typeface="+mj-lt"/>
                <a:cs typeface="Modern No. 20"/>
              </a:rPr>
              <a:t>tankemodellen</a:t>
            </a:r>
            <a:endParaRPr lang="fi-FI" sz="3200" dirty="0">
              <a:solidFill>
                <a:srgbClr val="AE0606"/>
              </a:solidFill>
              <a:latin typeface="+mj-lt"/>
              <a:cs typeface="Modern No. 20"/>
            </a:endParaRPr>
          </a:p>
          <a:p>
            <a:pPr marL="68580" indent="0">
              <a:buNone/>
            </a:pP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9646" y="3408348"/>
            <a:ext cx="1491032" cy="250297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9900000">
            <a:off x="5127463" y="3169492"/>
            <a:ext cx="2352650" cy="1516357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 rot="18660000">
            <a:off x="3194708" y="3951057"/>
            <a:ext cx="49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9" name="TextBox 8"/>
          <p:cNvSpPr txBox="1"/>
          <p:nvPr/>
        </p:nvSpPr>
        <p:spPr>
          <a:xfrm rot="17820000">
            <a:off x="2537185" y="4103951"/>
            <a:ext cx="49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2499545" y="5482369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 rot="18660000">
            <a:off x="2806628" y="3894208"/>
            <a:ext cx="49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12" name="TextBox 11"/>
          <p:cNvSpPr txBox="1"/>
          <p:nvPr/>
        </p:nvSpPr>
        <p:spPr>
          <a:xfrm rot="18660000">
            <a:off x="2806627" y="3569492"/>
            <a:ext cx="49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13" name="TextBox 12"/>
          <p:cNvSpPr txBox="1"/>
          <p:nvPr/>
        </p:nvSpPr>
        <p:spPr>
          <a:xfrm rot="19680000">
            <a:off x="2491249" y="3354840"/>
            <a:ext cx="49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14" name="TextBox 13"/>
          <p:cNvSpPr txBox="1"/>
          <p:nvPr/>
        </p:nvSpPr>
        <p:spPr>
          <a:xfrm rot="20760000">
            <a:off x="2041358" y="3429914"/>
            <a:ext cx="49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15" name="TextBox 14"/>
          <p:cNvSpPr txBox="1"/>
          <p:nvPr/>
        </p:nvSpPr>
        <p:spPr>
          <a:xfrm rot="16680000">
            <a:off x="1969076" y="4188509"/>
            <a:ext cx="49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16" name="TextBox 15"/>
          <p:cNvSpPr txBox="1"/>
          <p:nvPr/>
        </p:nvSpPr>
        <p:spPr>
          <a:xfrm rot="17340000">
            <a:off x="1954871" y="3830017"/>
            <a:ext cx="49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17" name="TextBox 16"/>
          <p:cNvSpPr txBox="1"/>
          <p:nvPr/>
        </p:nvSpPr>
        <p:spPr>
          <a:xfrm rot="15840000">
            <a:off x="1361427" y="4239297"/>
            <a:ext cx="60457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18" name="TextBox 17"/>
          <p:cNvSpPr txBox="1"/>
          <p:nvPr/>
        </p:nvSpPr>
        <p:spPr>
          <a:xfrm rot="17160000">
            <a:off x="1364473" y="3722967"/>
            <a:ext cx="49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19" name="TextBox 18"/>
          <p:cNvSpPr txBox="1"/>
          <p:nvPr/>
        </p:nvSpPr>
        <p:spPr>
          <a:xfrm rot="18660000">
            <a:off x="1471790" y="3348309"/>
            <a:ext cx="49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2177023" y="590564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 rot="17160000">
            <a:off x="985755" y="3966138"/>
            <a:ext cx="49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22" name="TextBox 21"/>
          <p:cNvSpPr txBox="1"/>
          <p:nvPr/>
        </p:nvSpPr>
        <p:spPr>
          <a:xfrm rot="14880000">
            <a:off x="944312" y="4548389"/>
            <a:ext cx="4939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smtClean="0">
                <a:latin typeface="Modern No. 20"/>
                <a:cs typeface="Modern No. 20"/>
              </a:rPr>
              <a:t>§</a:t>
            </a:r>
            <a:endParaRPr lang="en-US" sz="3600" dirty="0">
              <a:latin typeface="Modern No. 20"/>
              <a:cs typeface="Modern No. 20"/>
            </a:endParaRPr>
          </a:p>
        </p:txBody>
      </p:sp>
      <p:sp>
        <p:nvSpPr>
          <p:cNvPr id="24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80229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9520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84815" y="2323652"/>
            <a:ext cx="7970193" cy="3864169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fi-FI" dirty="0" smtClean="0">
                <a:solidFill>
                  <a:srgbClr val="F5C201"/>
                </a:solidFill>
              </a:rPr>
              <a:t>- </a:t>
            </a:r>
            <a:r>
              <a:rPr lang="fi-FI" dirty="0" err="1">
                <a:solidFill>
                  <a:srgbClr val="AE0606"/>
                </a:solidFill>
              </a:rPr>
              <a:t>d</a:t>
            </a:r>
            <a:r>
              <a:rPr lang="fi-FI" dirty="0" err="1" smtClean="0">
                <a:solidFill>
                  <a:srgbClr val="AE0606"/>
                </a:solidFill>
              </a:rPr>
              <a:t>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byråkratiska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tankemodellen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>
                <a:solidFill>
                  <a:srgbClr val="AE0606"/>
                </a:solidFill>
              </a:rPr>
              <a:t>i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bedömningen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beskrivs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eleven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exakt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med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enhetliga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medel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v</a:t>
            </a:r>
            <a:r>
              <a:rPr lang="fi-FI" dirty="0" err="1" smtClean="0">
                <a:solidFill>
                  <a:srgbClr val="AE0606"/>
                </a:solidFill>
              </a:rPr>
              <a:t>erksamhetens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gränser</a:t>
            </a:r>
            <a:r>
              <a:rPr lang="fi-FI" dirty="0" smtClean="0">
                <a:solidFill>
                  <a:srgbClr val="AE0606"/>
                </a:solidFill>
              </a:rPr>
              <a:t> för </a:t>
            </a:r>
            <a:r>
              <a:rPr lang="fi-FI" dirty="0" err="1" smtClean="0">
                <a:solidFill>
                  <a:srgbClr val="AE0606"/>
                </a:solidFill>
              </a:rPr>
              <a:t>dem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deltar</a:t>
            </a:r>
            <a:r>
              <a:rPr lang="fi-FI" dirty="0" smtClean="0">
                <a:solidFill>
                  <a:srgbClr val="AE0606"/>
                </a:solidFill>
              </a:rPr>
              <a:t> i </a:t>
            </a:r>
            <a:r>
              <a:rPr lang="fi-FI" dirty="0" err="1" smtClean="0">
                <a:solidFill>
                  <a:srgbClr val="AE0606"/>
                </a:solidFill>
              </a:rPr>
              <a:t>bedömningen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exakt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definierade</a:t>
            </a:r>
            <a:r>
              <a:rPr lang="fi-FI" dirty="0" smtClean="0">
                <a:solidFill>
                  <a:srgbClr val="AE0606"/>
                </a:solidFill>
              </a:rPr>
              <a:t>: </a:t>
            </a:r>
            <a:r>
              <a:rPr lang="fi-FI" dirty="0" err="1" smtClean="0">
                <a:solidFill>
                  <a:srgbClr val="AE0606"/>
                </a:solidFill>
              </a:rPr>
              <a:t>vem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får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göra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vad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när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>
                <a:solidFill>
                  <a:srgbClr val="AE0606"/>
                </a:solidFill>
              </a:rPr>
              <a:t>o</a:t>
            </a:r>
            <a:r>
              <a:rPr lang="fi-FI" dirty="0" smtClean="0">
                <a:solidFill>
                  <a:srgbClr val="AE0606"/>
                </a:solidFill>
              </a:rPr>
              <a:t>utput </a:t>
            </a:r>
            <a:r>
              <a:rPr lang="fi-FI" b="1" dirty="0" smtClean="0">
                <a:solidFill>
                  <a:srgbClr val="AE0606"/>
                </a:solidFill>
              </a:rPr>
              <a:t>ett </a:t>
            </a:r>
            <a:r>
              <a:rPr lang="fi-FI" b="1" dirty="0" err="1" smtClean="0">
                <a:solidFill>
                  <a:srgbClr val="AE0606"/>
                </a:solidFill>
              </a:rPr>
              <a:t>formbundet</a:t>
            </a:r>
            <a:r>
              <a:rPr lang="fi-FI" b="1" dirty="0" smtClean="0">
                <a:solidFill>
                  <a:srgbClr val="AE0606"/>
                </a:solidFill>
              </a:rPr>
              <a:t> </a:t>
            </a:r>
            <a:r>
              <a:rPr lang="fi-FI" b="1" dirty="0" err="1" smtClean="0">
                <a:solidFill>
                  <a:srgbClr val="AE0606"/>
                </a:solidFill>
              </a:rPr>
              <a:t>dokument</a:t>
            </a:r>
            <a:endParaRPr lang="fi-FI" b="1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 smtClean="0">
                <a:solidFill>
                  <a:srgbClr val="AE0606"/>
                </a:solidFill>
              </a:rPr>
              <a:t>målet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b="1" dirty="0" err="1" smtClean="0">
                <a:solidFill>
                  <a:srgbClr val="AE0606"/>
                </a:solidFill>
              </a:rPr>
              <a:t>enhetlighet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</a:p>
          <a:p>
            <a:pPr marL="445770" indent="-285750">
              <a:buFontTx/>
              <a:buChar char="-"/>
            </a:pPr>
            <a:r>
              <a:rPr lang="fi-FI" dirty="0" smtClean="0">
                <a:solidFill>
                  <a:srgbClr val="AE0606"/>
                </a:solidFill>
              </a:rPr>
              <a:t>=&gt; en </a:t>
            </a:r>
            <a:r>
              <a:rPr lang="fi-FI" dirty="0" err="1" smtClean="0">
                <a:solidFill>
                  <a:srgbClr val="AE0606"/>
                </a:solidFill>
              </a:rPr>
              <a:t>abstrakt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standardiserad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skola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</a:p>
          <a:p>
            <a:pPr marL="160020" indent="0">
              <a:buNone/>
            </a:pPr>
            <a:r>
              <a:rPr lang="fi-FI" dirty="0">
                <a:solidFill>
                  <a:srgbClr val="AE0606"/>
                </a:solidFill>
              </a:rPr>
              <a:t> </a:t>
            </a:r>
            <a:r>
              <a:rPr lang="fi-FI" dirty="0" smtClean="0">
                <a:solidFill>
                  <a:srgbClr val="AE0606"/>
                </a:solidFill>
              </a:rPr>
              <a:t>        en </a:t>
            </a:r>
            <a:r>
              <a:rPr lang="fi-FI" dirty="0" err="1" smtClean="0">
                <a:solidFill>
                  <a:srgbClr val="AE0606"/>
                </a:solidFill>
              </a:rPr>
              <a:t>standardiserad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elev</a:t>
            </a:r>
            <a:endParaRPr lang="fi-FI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687253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39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0901" y="4041535"/>
            <a:ext cx="2510365" cy="2346113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86416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i-FI" dirty="0" smtClean="0">
                <a:solidFill>
                  <a:srgbClr val="AE0606"/>
                </a:solidFill>
              </a:rPr>
              <a:t>- </a:t>
            </a:r>
            <a:r>
              <a:rPr lang="fi-FI" dirty="0" err="1">
                <a:solidFill>
                  <a:srgbClr val="AE0606"/>
                </a:solidFill>
              </a:rPr>
              <a:t>d</a:t>
            </a:r>
            <a:r>
              <a:rPr lang="fi-FI" dirty="0" err="1" smtClean="0">
                <a:solidFill>
                  <a:srgbClr val="AE0606"/>
                </a:solidFill>
              </a:rPr>
              <a:t>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byråkratiska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tankemodellen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s</a:t>
            </a:r>
            <a:r>
              <a:rPr lang="fi-FI" dirty="0" err="1" smtClean="0">
                <a:solidFill>
                  <a:srgbClr val="AE0606"/>
                </a:solidFill>
              </a:rPr>
              <a:t>kolans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organisation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betonas</a:t>
            </a:r>
            <a:r>
              <a:rPr lang="fi-FI" dirty="0" smtClean="0">
                <a:solidFill>
                  <a:srgbClr val="AE0606"/>
                </a:solidFill>
              </a:rPr>
              <a:t>: </a:t>
            </a:r>
            <a:r>
              <a:rPr lang="fi-FI" dirty="0" err="1" smtClean="0">
                <a:solidFill>
                  <a:srgbClr val="AE0606"/>
                </a:solidFill>
              </a:rPr>
              <a:t>skolan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organiserad</a:t>
            </a:r>
            <a:r>
              <a:rPr lang="fi-FI" dirty="0" smtClean="0">
                <a:solidFill>
                  <a:srgbClr val="AE0606"/>
                </a:solidFill>
              </a:rPr>
              <a:t> i </a:t>
            </a:r>
            <a:r>
              <a:rPr lang="fi-FI" dirty="0" err="1" smtClean="0">
                <a:solidFill>
                  <a:srgbClr val="AE0606"/>
                </a:solidFill>
              </a:rPr>
              <a:t>nivåer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grader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 smtClean="0">
                <a:solidFill>
                  <a:srgbClr val="AE0606"/>
                </a:solidFill>
              </a:rPr>
              <a:t>bedömningen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b="1" dirty="0" smtClean="0">
                <a:solidFill>
                  <a:srgbClr val="AE0606"/>
                </a:solidFill>
              </a:rPr>
              <a:t>en </a:t>
            </a:r>
            <a:r>
              <a:rPr lang="fi-FI" b="1" dirty="0" err="1" smtClean="0">
                <a:solidFill>
                  <a:srgbClr val="AE0606"/>
                </a:solidFill>
              </a:rPr>
              <a:t>logistisk</a:t>
            </a:r>
            <a:r>
              <a:rPr lang="fi-FI" b="1" dirty="0" smtClean="0">
                <a:solidFill>
                  <a:srgbClr val="AE0606"/>
                </a:solidFill>
              </a:rPr>
              <a:t> </a:t>
            </a:r>
            <a:r>
              <a:rPr lang="fi-FI" b="1" dirty="0" err="1" smtClean="0">
                <a:solidFill>
                  <a:srgbClr val="AE0606"/>
                </a:solidFill>
              </a:rPr>
              <a:t>behandling</a:t>
            </a:r>
            <a:r>
              <a:rPr lang="fi-FI" b="1" dirty="0" smtClean="0">
                <a:solidFill>
                  <a:srgbClr val="AE0606"/>
                </a:solidFill>
              </a:rPr>
              <a:t> av </a:t>
            </a:r>
            <a:r>
              <a:rPr lang="fi-FI" b="1" dirty="0" err="1" smtClean="0">
                <a:solidFill>
                  <a:srgbClr val="AE0606"/>
                </a:solidFill>
              </a:rPr>
              <a:t>eleven</a:t>
            </a:r>
            <a:r>
              <a:rPr lang="fi-FI" dirty="0" smtClean="0">
                <a:solidFill>
                  <a:srgbClr val="AE0606"/>
                </a:solidFill>
              </a:rPr>
              <a:t> i </a:t>
            </a:r>
            <a:r>
              <a:rPr lang="fi-FI" dirty="0" err="1" smtClean="0">
                <a:solidFill>
                  <a:srgbClr val="AE0606"/>
                </a:solidFill>
              </a:rPr>
              <a:t>skolorganisationen</a:t>
            </a:r>
            <a:endParaRPr lang="fi-FI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Österbottten 160817 </a:t>
            </a:r>
            <a:endParaRPr lang="en-US" dirty="0">
              <a:solidFill>
                <a:srgbClr val="AE0606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9409" y="4849932"/>
            <a:ext cx="2046741" cy="1537716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82946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0564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iruutu 2"/>
          <p:cNvSpPr txBox="1">
            <a:spLocks noGrp="1"/>
          </p:cNvSpPr>
          <p:nvPr>
            <p:ph idx="1"/>
          </p:nvPr>
        </p:nvSpPr>
        <p:spPr>
          <a:xfrm>
            <a:off x="2731357" y="2324100"/>
            <a:ext cx="409474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" indent="0">
              <a:buNone/>
            </a:pPr>
            <a:r>
              <a:rPr lang="fi-FI" sz="4000" dirty="0" smtClean="0">
                <a:solidFill>
                  <a:srgbClr val="AE0606"/>
                </a:solidFill>
                <a:latin typeface="+mj-lt"/>
                <a:cs typeface="Modern No. 20"/>
              </a:rPr>
              <a:t>2) </a:t>
            </a:r>
            <a:r>
              <a:rPr lang="fi-FI" sz="4000" dirty="0" err="1">
                <a:solidFill>
                  <a:srgbClr val="AE0606"/>
                </a:solidFill>
                <a:latin typeface="+mj-lt"/>
                <a:cs typeface="Modern No. 20"/>
              </a:rPr>
              <a:t>d</a:t>
            </a:r>
            <a:r>
              <a:rPr lang="fi-FI" sz="4000" dirty="0" err="1" smtClean="0">
                <a:solidFill>
                  <a:srgbClr val="AE0606"/>
                </a:solidFill>
                <a:latin typeface="+mj-lt"/>
                <a:cs typeface="Modern No. 20"/>
              </a:rPr>
              <a:t>en</a:t>
            </a:r>
            <a:r>
              <a:rPr lang="fi-FI" sz="4000" dirty="0" smtClean="0">
                <a:solidFill>
                  <a:srgbClr val="AE0606"/>
                </a:solidFill>
                <a:latin typeface="+mj-lt"/>
                <a:cs typeface="Modern No. 20"/>
              </a:rPr>
              <a:t> </a:t>
            </a:r>
            <a:r>
              <a:rPr lang="fi-FI" sz="4000" dirty="0" err="1" smtClean="0">
                <a:solidFill>
                  <a:srgbClr val="AE0606"/>
                </a:solidFill>
                <a:latin typeface="+mj-lt"/>
                <a:cs typeface="Modern No. 20"/>
              </a:rPr>
              <a:t>instrumentella</a:t>
            </a:r>
            <a:r>
              <a:rPr lang="fi-FI" sz="4000" dirty="0" smtClean="0">
                <a:solidFill>
                  <a:srgbClr val="AE0606"/>
                </a:solidFill>
                <a:latin typeface="+mj-lt"/>
                <a:cs typeface="Modern No. 20"/>
              </a:rPr>
              <a:t> </a:t>
            </a:r>
            <a:r>
              <a:rPr lang="fi-FI" sz="4000" dirty="0" err="1" smtClean="0">
                <a:solidFill>
                  <a:srgbClr val="AE0606"/>
                </a:solidFill>
                <a:latin typeface="+mj-lt"/>
                <a:cs typeface="Modern No. 20"/>
              </a:rPr>
              <a:t>tankemodellen</a:t>
            </a:r>
            <a:endParaRPr lang="fi-FI" sz="4000" dirty="0">
              <a:solidFill>
                <a:srgbClr val="AE0606"/>
              </a:solidFill>
              <a:latin typeface="+mj-lt"/>
              <a:cs typeface="Modern No. 2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53454" y="2074037"/>
            <a:ext cx="4324519" cy="432451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62092" y="2147075"/>
            <a:ext cx="1999951" cy="414564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82848" y="5610268"/>
            <a:ext cx="1742264" cy="124204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98096" y="4805555"/>
            <a:ext cx="945937" cy="118821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082848" y="5154593"/>
            <a:ext cx="1376434" cy="91135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992792" y="5360518"/>
            <a:ext cx="1363477" cy="760298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6874" y="4893966"/>
            <a:ext cx="1893948" cy="730576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068217" y="5154593"/>
            <a:ext cx="1343949" cy="888529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850822" y="5157096"/>
            <a:ext cx="1066864" cy="9637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25386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905" y="2400642"/>
            <a:ext cx="7569177" cy="4000158"/>
          </a:xfrm>
        </p:spPr>
        <p:txBody>
          <a:bodyPr>
            <a:normAutofit fontScale="92500" lnSpcReduction="10000"/>
          </a:bodyPr>
          <a:lstStyle/>
          <a:p>
            <a:pPr marL="68580" indent="0">
              <a:buNone/>
            </a:pPr>
            <a:r>
              <a:rPr lang="fi-FI" dirty="0" err="1">
                <a:solidFill>
                  <a:srgbClr val="AE0606"/>
                </a:solidFill>
              </a:rPr>
              <a:t>d</a:t>
            </a:r>
            <a:r>
              <a:rPr lang="fi-FI" dirty="0" err="1" smtClean="0">
                <a:solidFill>
                  <a:srgbClr val="AE0606"/>
                </a:solidFill>
              </a:rPr>
              <a:t>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instrumentella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tankemodellen</a:t>
            </a:r>
            <a:endParaRPr lang="fi-FI" dirty="0" smtClean="0">
              <a:solidFill>
                <a:srgbClr val="AE0606"/>
              </a:solidFill>
            </a:endParaRPr>
          </a:p>
          <a:p>
            <a:pPr marL="68580" lvl="1" indent="0">
              <a:buNone/>
            </a:pPr>
            <a:r>
              <a:rPr lang="fi-FI" sz="2800" dirty="0" err="1" smtClean="0">
                <a:solidFill>
                  <a:srgbClr val="AE0606"/>
                </a:solidFill>
                <a:cs typeface="Bell MT"/>
              </a:rPr>
              <a:t>målen</a:t>
            </a:r>
            <a:r>
              <a:rPr lang="fi-FI" sz="2800" dirty="0" smtClean="0">
                <a:solidFill>
                  <a:srgbClr val="AE0606"/>
                </a:solidFill>
                <a:cs typeface="Bell MT"/>
              </a:rPr>
              <a:t>, </a:t>
            </a:r>
            <a:r>
              <a:rPr lang="fi-FI" sz="2800" dirty="0" err="1" smtClean="0">
                <a:solidFill>
                  <a:srgbClr val="AE0606"/>
                </a:solidFill>
                <a:cs typeface="Bell MT"/>
              </a:rPr>
              <a:t>den</a:t>
            </a:r>
            <a:r>
              <a:rPr lang="fi-FI" sz="2800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Bell MT"/>
              </a:rPr>
              <a:t>sanna</a:t>
            </a:r>
            <a:r>
              <a:rPr lang="fi-FI" sz="2800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Bell MT"/>
              </a:rPr>
              <a:t>kunskapen</a:t>
            </a:r>
            <a:r>
              <a:rPr lang="fi-FI" sz="2800" dirty="0" smtClean="0">
                <a:solidFill>
                  <a:srgbClr val="AE0606"/>
                </a:solidFill>
                <a:cs typeface="Bell MT"/>
              </a:rPr>
              <a:t> -&gt; </a:t>
            </a:r>
            <a:r>
              <a:rPr lang="fi-FI" sz="2800" dirty="0" err="1" smtClean="0">
                <a:solidFill>
                  <a:srgbClr val="AE0606"/>
                </a:solidFill>
                <a:cs typeface="Bell MT"/>
              </a:rPr>
              <a:t>åstadkomma</a:t>
            </a:r>
            <a:r>
              <a:rPr lang="fi-FI" sz="2800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Bell MT"/>
              </a:rPr>
              <a:t>förändring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g</a:t>
            </a:r>
            <a:r>
              <a:rPr lang="fi-FI" dirty="0" err="1" smtClean="0">
                <a:solidFill>
                  <a:srgbClr val="AE0606"/>
                </a:solidFill>
              </a:rPr>
              <a:t>enom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bedömningen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försöker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påverka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eleven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endParaRPr lang="fi-FI" dirty="0">
              <a:solidFill>
                <a:srgbClr val="AE0606"/>
              </a:solidFill>
            </a:endParaRPr>
          </a:p>
          <a:p>
            <a:pPr marL="1200150" lvl="2" indent="-285750">
              <a:buFontTx/>
              <a:buChar char="-"/>
            </a:pPr>
            <a:r>
              <a:rPr lang="fi-FI" dirty="0">
                <a:solidFill>
                  <a:srgbClr val="AE0606"/>
                </a:solidFill>
              </a:rPr>
              <a:t>=&gt; </a:t>
            </a:r>
            <a:r>
              <a:rPr lang="fi-FI" dirty="0" err="1" smtClean="0">
                <a:solidFill>
                  <a:srgbClr val="AE0606"/>
                </a:solidFill>
              </a:rPr>
              <a:t>bedömningen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stöd</a:t>
            </a:r>
            <a:r>
              <a:rPr lang="fi-FI" dirty="0" smtClean="0">
                <a:solidFill>
                  <a:srgbClr val="AE0606"/>
                </a:solidFill>
              </a:rPr>
              <a:t> för </a:t>
            </a:r>
            <a:r>
              <a:rPr lang="fi-FI" dirty="0" err="1" smtClean="0">
                <a:solidFill>
                  <a:srgbClr val="AE0606"/>
                </a:solidFill>
              </a:rPr>
              <a:t>att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nå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målen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>
                <a:solidFill>
                  <a:srgbClr val="AE0606"/>
                </a:solidFill>
                <a:cs typeface="Bell MT"/>
              </a:rPr>
              <a:t>i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bakgrunden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den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modernistiska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tanken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på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framsteg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,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utveckling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,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nytta</a:t>
            </a:r>
            <a:endParaRPr lang="fi-FI" dirty="0" smtClean="0">
              <a:solidFill>
                <a:srgbClr val="AE0606"/>
              </a:solidFill>
              <a:cs typeface="Bell MT"/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k</a:t>
            </a:r>
            <a:r>
              <a:rPr lang="fi-FI" dirty="0" err="1" smtClean="0">
                <a:solidFill>
                  <a:srgbClr val="AE0606"/>
                </a:solidFill>
              </a:rPr>
              <a:t>orrigering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leda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till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normalt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e</a:t>
            </a:r>
            <a:r>
              <a:rPr lang="fi-FI" dirty="0" err="1" smtClean="0">
                <a:solidFill>
                  <a:srgbClr val="AE0606"/>
                </a:solidFill>
              </a:rPr>
              <a:t>leven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liksom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bristfällig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eller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felaktig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måste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förändras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korrigeras</a:t>
            </a:r>
            <a:endParaRPr lang="fi-FI" dirty="0" smtClean="0">
              <a:solidFill>
                <a:srgbClr val="AE0606"/>
              </a:solidFill>
              <a:cs typeface="Bell MT"/>
            </a:endParaRPr>
          </a:p>
          <a:p>
            <a:pPr marL="742950" lvl="1" indent="-285750">
              <a:buFontTx/>
              <a:buChar char="-"/>
            </a:pPr>
            <a:r>
              <a:rPr lang="fi-FI" dirty="0">
                <a:solidFill>
                  <a:srgbClr val="AE0606"/>
                </a:solidFill>
                <a:cs typeface="Bell MT"/>
              </a:rPr>
              <a:t>i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centrum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är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målen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och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att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uppnå</a:t>
            </a:r>
            <a:r>
              <a:rPr lang="fi-FI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dirty="0" err="1" smtClean="0">
                <a:solidFill>
                  <a:srgbClr val="AE0606"/>
                </a:solidFill>
                <a:cs typeface="Bell MT"/>
              </a:rPr>
              <a:t>dem</a:t>
            </a:r>
            <a:endParaRPr lang="fi-FI" dirty="0" smtClean="0">
              <a:solidFill>
                <a:srgbClr val="AE0606"/>
              </a:solidFill>
              <a:cs typeface="Bell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08518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3524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1905" y="2400642"/>
            <a:ext cx="7569177" cy="3407491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i-FI" dirty="0" err="1">
                <a:solidFill>
                  <a:srgbClr val="AE0606"/>
                </a:solidFill>
              </a:rPr>
              <a:t>d</a:t>
            </a:r>
            <a:r>
              <a:rPr lang="fi-FI" dirty="0" err="1" smtClean="0">
                <a:solidFill>
                  <a:srgbClr val="AE0606"/>
                </a:solidFill>
              </a:rPr>
              <a:t>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instrumentella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tankemodellen</a:t>
            </a:r>
            <a:endParaRPr lang="fi-FI" dirty="0" smtClean="0">
              <a:solidFill>
                <a:srgbClr val="AE0606"/>
              </a:solidFill>
            </a:endParaRPr>
          </a:p>
          <a:p>
            <a:pPr marL="68580" lvl="1" indent="0">
              <a:buNone/>
            </a:pPr>
            <a:r>
              <a:rPr lang="fi-FI" sz="2800" dirty="0" err="1" smtClean="0">
                <a:solidFill>
                  <a:srgbClr val="AE0606"/>
                </a:solidFill>
                <a:cs typeface="Bell MT"/>
              </a:rPr>
              <a:t>målen</a:t>
            </a:r>
            <a:r>
              <a:rPr lang="fi-FI" sz="2800" dirty="0" smtClean="0">
                <a:solidFill>
                  <a:srgbClr val="AE0606"/>
                </a:solidFill>
                <a:cs typeface="Bell MT"/>
              </a:rPr>
              <a:t>, </a:t>
            </a:r>
            <a:r>
              <a:rPr lang="fi-FI" sz="2800" dirty="0" err="1" smtClean="0">
                <a:solidFill>
                  <a:srgbClr val="AE0606"/>
                </a:solidFill>
                <a:cs typeface="Bell MT"/>
              </a:rPr>
              <a:t>sanningen</a:t>
            </a:r>
            <a:r>
              <a:rPr lang="fi-FI" sz="2800" dirty="0" smtClean="0">
                <a:solidFill>
                  <a:srgbClr val="AE0606"/>
                </a:solidFill>
                <a:cs typeface="Bell MT"/>
              </a:rPr>
              <a:t>, </a:t>
            </a:r>
            <a:r>
              <a:rPr lang="fi-FI" sz="2800" dirty="0" err="1" smtClean="0">
                <a:solidFill>
                  <a:srgbClr val="AE0606"/>
                </a:solidFill>
                <a:cs typeface="Bell MT"/>
              </a:rPr>
              <a:t>att</a:t>
            </a:r>
            <a:r>
              <a:rPr lang="fi-FI" sz="2800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Bell MT"/>
              </a:rPr>
              <a:t>åstadkomma</a:t>
            </a:r>
            <a:r>
              <a:rPr lang="fi-FI" sz="2800" dirty="0" smtClean="0">
                <a:solidFill>
                  <a:srgbClr val="AE0606"/>
                </a:solidFill>
                <a:cs typeface="Bell MT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Bell MT"/>
              </a:rPr>
              <a:t>förändring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v</a:t>
            </a:r>
            <a:r>
              <a:rPr lang="fi-FI" dirty="0" err="1" smtClean="0">
                <a:solidFill>
                  <a:srgbClr val="AE0606"/>
                </a:solidFill>
              </a:rPr>
              <a:t>erkligheten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bryts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ner</a:t>
            </a:r>
            <a:r>
              <a:rPr lang="fi-FI" dirty="0" smtClean="0">
                <a:solidFill>
                  <a:srgbClr val="AE0606"/>
                </a:solidFill>
              </a:rPr>
              <a:t> i </a:t>
            </a:r>
            <a:r>
              <a:rPr lang="fi-FI" dirty="0" err="1" smtClean="0">
                <a:solidFill>
                  <a:srgbClr val="AE0606"/>
                </a:solidFill>
              </a:rPr>
              <a:t>små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delar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så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att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kan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försäkra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sig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att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nå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målen</a:t>
            </a:r>
            <a:endParaRPr lang="fi-FI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i</a:t>
            </a:r>
            <a:r>
              <a:rPr lang="fi-FI" dirty="0" err="1" smtClean="0">
                <a:solidFill>
                  <a:srgbClr val="AE0606"/>
                </a:solidFill>
              </a:rPr>
              <a:t>nlärningsprocessen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blir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så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att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säga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förutsägbar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någonting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behärskar</a:t>
            </a:r>
            <a:endParaRPr lang="fi-FI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p</a:t>
            </a:r>
            <a:r>
              <a:rPr lang="fi-FI" dirty="0" err="1" smtClean="0">
                <a:solidFill>
                  <a:srgbClr val="AE0606"/>
                </a:solidFill>
              </a:rPr>
              <a:t>åverkan</a:t>
            </a:r>
            <a:r>
              <a:rPr lang="fi-FI" dirty="0" smtClean="0">
                <a:solidFill>
                  <a:srgbClr val="AE0606"/>
                </a:solidFill>
              </a:rPr>
              <a:t> av </a:t>
            </a:r>
            <a:r>
              <a:rPr lang="fi-FI" dirty="0" err="1" smtClean="0">
                <a:solidFill>
                  <a:srgbClr val="AE0606"/>
                </a:solidFill>
              </a:rPr>
              <a:t>eleven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intensiv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till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med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total</a:t>
            </a:r>
            <a:endParaRPr lang="fi-FI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endParaRPr lang="fi-FI" dirty="0" smtClean="0">
              <a:cs typeface="Bell M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49783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86416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endParaRPr lang="fi-FI" dirty="0" smtClean="0"/>
          </a:p>
          <a:p>
            <a:pPr marL="68580" indent="0">
              <a:buNone/>
            </a:pPr>
            <a:r>
              <a:rPr lang="fi-FI" dirty="0" smtClean="0">
                <a:solidFill>
                  <a:srgbClr val="AE0606"/>
                </a:solidFill>
              </a:rPr>
              <a:t>- </a:t>
            </a:r>
            <a:r>
              <a:rPr lang="fi-FI" dirty="0" err="1">
                <a:solidFill>
                  <a:srgbClr val="AE0606"/>
                </a:solidFill>
              </a:rPr>
              <a:t>d</a:t>
            </a:r>
            <a:r>
              <a:rPr lang="fi-FI" dirty="0" err="1" smtClean="0">
                <a:solidFill>
                  <a:srgbClr val="AE0606"/>
                </a:solidFill>
              </a:rPr>
              <a:t>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instrumentella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tankemodellen</a:t>
            </a:r>
            <a:endParaRPr lang="fi-FI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”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Med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hjälp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av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prov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får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eleverna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säkerhet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om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hur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de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behärskar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de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saker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som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de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har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arbetat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med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.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Men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proven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får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inte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väcka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rädsla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eller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motvilja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.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Hur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man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mäter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resultaten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ska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upplevas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 </a:t>
            </a: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tilltalande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.</a:t>
            </a:r>
            <a:endParaRPr lang="fi-FI" dirty="0">
              <a:solidFill>
                <a:srgbClr val="B89101"/>
              </a:solidFill>
              <a:latin typeface="Bell MT"/>
              <a:cs typeface="Bell MT"/>
            </a:endParaRPr>
          </a:p>
          <a:p>
            <a:pPr marL="285750" indent="-285750">
              <a:buFontTx/>
              <a:buChar char="-"/>
            </a:pPr>
            <a:r>
              <a:rPr lang="fi-FI" dirty="0" err="1" smtClean="0">
                <a:solidFill>
                  <a:srgbClr val="B89101"/>
                </a:solidFill>
                <a:latin typeface="Bell MT"/>
                <a:cs typeface="Bell MT"/>
              </a:rPr>
              <a:t>Lpl</a:t>
            </a:r>
            <a:r>
              <a:rPr lang="fi-FI" dirty="0" smtClean="0">
                <a:solidFill>
                  <a:srgbClr val="B89101"/>
                </a:solidFill>
                <a:latin typeface="Bell MT"/>
                <a:cs typeface="Bell MT"/>
              </a:rPr>
              <a:t>, </a:t>
            </a:r>
            <a:r>
              <a:rPr lang="fi-FI" dirty="0">
                <a:solidFill>
                  <a:srgbClr val="B89101"/>
                </a:solidFill>
                <a:latin typeface="Bell MT"/>
                <a:cs typeface="Bell MT"/>
              </a:rPr>
              <a:t>1970</a:t>
            </a:r>
          </a:p>
          <a:p>
            <a:endParaRPr lang="fi-FI" dirty="0">
              <a:solidFill>
                <a:srgbClr val="F5C20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2978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365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864169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endParaRPr lang="fi-FI" dirty="0" smtClean="0"/>
          </a:p>
          <a:p>
            <a:pPr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d</a:t>
            </a:r>
            <a:r>
              <a:rPr lang="fi-FI" dirty="0" err="1" smtClean="0">
                <a:solidFill>
                  <a:srgbClr val="AE0606"/>
                </a:solidFill>
              </a:rPr>
              <a:t>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instrumentella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tankemodellen</a:t>
            </a:r>
            <a:endParaRPr lang="fi-FI" dirty="0" smtClean="0">
              <a:solidFill>
                <a:srgbClr val="AE0606"/>
              </a:solidFill>
            </a:endParaRPr>
          </a:p>
          <a:p>
            <a:pPr>
              <a:buFontTx/>
              <a:buChar char="-"/>
            </a:pP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Fötutom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den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visshet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,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som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man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med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dethär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examenssättet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2000" dirty="0" smtClean="0">
                <a:solidFill>
                  <a:schemeClr val="accent2">
                    <a:lumMod val="75000"/>
                  </a:schemeClr>
                </a:solidFill>
                <a:latin typeface="Bell MT"/>
                <a:cs typeface="Bell MT"/>
              </a:rPr>
              <a:t>[</a:t>
            </a:r>
            <a:r>
              <a:rPr lang="fi-FI" sz="2000" dirty="0" err="1" smtClean="0">
                <a:solidFill>
                  <a:schemeClr val="accent2">
                    <a:lumMod val="75000"/>
                  </a:schemeClr>
                </a:solidFill>
                <a:latin typeface="Bell MT"/>
                <a:cs typeface="Bell MT"/>
              </a:rPr>
              <a:t>muntligt</a:t>
            </a:r>
            <a:r>
              <a:rPr lang="fi-FI" sz="2000" dirty="0" smtClean="0">
                <a:solidFill>
                  <a:schemeClr val="accent2">
                    <a:lumMod val="75000"/>
                  </a:schemeClr>
                </a:solidFill>
                <a:latin typeface="Bell MT"/>
                <a:cs typeface="Bell MT"/>
              </a:rPr>
              <a:t> </a:t>
            </a:r>
            <a:r>
              <a:rPr lang="fi-FI" sz="2000" dirty="0" err="1" smtClean="0">
                <a:solidFill>
                  <a:schemeClr val="accent2">
                    <a:lumMod val="75000"/>
                  </a:schemeClr>
                </a:solidFill>
                <a:latin typeface="Bell MT"/>
                <a:cs typeface="Bell MT"/>
              </a:rPr>
              <a:t>förhör</a:t>
            </a:r>
            <a:r>
              <a:rPr lang="fi-FI" sz="2000" dirty="0" smtClean="0">
                <a:solidFill>
                  <a:schemeClr val="accent2">
                    <a:lumMod val="75000"/>
                  </a:schemeClr>
                </a:solidFill>
                <a:latin typeface="Bell MT"/>
                <a:cs typeface="Bell MT"/>
              </a:rPr>
              <a:t>]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Bell MT"/>
              </a:rPr>
              <a:t>skulle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Bell MT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Bell MT"/>
              </a:rPr>
              <a:t>skaffa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Bell MT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Bell MT"/>
              </a:rPr>
              <a:t>sig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,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med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det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skulle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tvinga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även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de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lataste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eleverna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att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aktivera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sig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att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lära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sig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även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de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ämnen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,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vars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lärare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råkar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vara en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såndär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alltför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”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godmodig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”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man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,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som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inte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nänns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visa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någon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fasthet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.” </a:t>
            </a:r>
            <a:r>
              <a:rPr lang="fi-FI" sz="3200" dirty="0">
                <a:solidFill>
                  <a:schemeClr val="accent2">
                    <a:lumMod val="75000"/>
                  </a:schemeClr>
                </a:solidFill>
                <a:latin typeface="Edwardian Script ITC"/>
                <a:cs typeface="Edwardian Script ITC"/>
              </a:rPr>
              <a:t>O.B., 1870</a:t>
            </a:r>
          </a:p>
          <a:p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0758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557785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endParaRPr lang="en-US" sz="1600" dirty="0">
              <a:solidFill>
                <a:schemeClr val="accent5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710" y="2683853"/>
            <a:ext cx="7077844" cy="3478351"/>
          </a:xfrm>
        </p:spPr>
        <p:txBody>
          <a:bodyPr>
            <a:normAutofit/>
          </a:bodyPr>
          <a:lstStyle/>
          <a:p>
            <a:pPr marL="742950" lvl="1" indent="-285750">
              <a:buFontTx/>
              <a:buChar char="-"/>
            </a:pPr>
            <a:r>
              <a:rPr lang="fi-FI" sz="2400" dirty="0" err="1" smtClean="0">
                <a:solidFill>
                  <a:schemeClr val="accent5"/>
                </a:solidFill>
              </a:rPr>
              <a:t>Några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ord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om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verksamhetskulturen</a:t>
            </a:r>
            <a:endParaRPr lang="fi-FI" sz="2400" dirty="0" smtClean="0">
              <a:solidFill>
                <a:schemeClr val="accent5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>
                <a:solidFill>
                  <a:schemeClr val="accent5"/>
                </a:solidFill>
              </a:rPr>
              <a:t>h</a:t>
            </a:r>
            <a:r>
              <a:rPr lang="fi-FI" sz="2400" dirty="0" err="1" smtClean="0">
                <a:solidFill>
                  <a:schemeClr val="accent5"/>
                </a:solidFill>
              </a:rPr>
              <a:t>istoriens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vingsus</a:t>
            </a:r>
            <a:r>
              <a:rPr lang="fi-FI" sz="2400" dirty="0" smtClean="0">
                <a:solidFill>
                  <a:schemeClr val="accent5"/>
                </a:solidFill>
              </a:rPr>
              <a:t> : 3 </a:t>
            </a:r>
            <a:r>
              <a:rPr lang="fi-FI" sz="2400" dirty="0" err="1" smtClean="0">
                <a:solidFill>
                  <a:schemeClr val="accent5"/>
                </a:solidFill>
              </a:rPr>
              <a:t>synvinklar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på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bedömningen</a:t>
            </a:r>
            <a:r>
              <a:rPr lang="fi-FI" sz="2400" dirty="0" smtClean="0">
                <a:solidFill>
                  <a:schemeClr val="accent5"/>
                </a:solidFill>
              </a:rPr>
              <a:t> av </a:t>
            </a:r>
            <a:r>
              <a:rPr lang="fi-FI" sz="2400" dirty="0" err="1" smtClean="0">
                <a:solidFill>
                  <a:schemeClr val="accent5"/>
                </a:solidFill>
              </a:rPr>
              <a:t>eleverna</a:t>
            </a:r>
            <a:endParaRPr lang="fi-FI" sz="2400" dirty="0" smtClean="0">
              <a:solidFill>
                <a:schemeClr val="accent5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 smtClean="0">
                <a:solidFill>
                  <a:schemeClr val="accent5"/>
                </a:solidFill>
              </a:rPr>
              <a:t>människosynen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och</a:t>
            </a:r>
            <a:r>
              <a:rPr lang="fi-FI" sz="2400" dirty="0" smtClean="0">
                <a:solidFill>
                  <a:schemeClr val="accent5"/>
                </a:solidFill>
              </a:rPr>
              <a:t>  </a:t>
            </a:r>
            <a:r>
              <a:rPr lang="fi-FI" sz="2400" dirty="0" err="1" smtClean="0">
                <a:solidFill>
                  <a:schemeClr val="accent5"/>
                </a:solidFill>
              </a:rPr>
              <a:t>inärningsbegreppet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som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grund</a:t>
            </a:r>
            <a:r>
              <a:rPr lang="fi-FI" sz="2400" dirty="0" smtClean="0">
                <a:solidFill>
                  <a:schemeClr val="accent5"/>
                </a:solidFill>
              </a:rPr>
              <a:t> för </a:t>
            </a:r>
            <a:r>
              <a:rPr lang="fi-FI" sz="2400" dirty="0" err="1" smtClean="0">
                <a:solidFill>
                  <a:schemeClr val="accent5"/>
                </a:solidFill>
              </a:rPr>
              <a:t>bedömningspraxis</a:t>
            </a:r>
            <a:endParaRPr lang="fi-FI" sz="2400" dirty="0" smtClean="0">
              <a:solidFill>
                <a:schemeClr val="accent5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 smtClean="0">
                <a:solidFill>
                  <a:schemeClr val="accent5"/>
                </a:solidFill>
              </a:rPr>
              <a:t>Målen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och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kvaliteten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på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inlärningen</a:t>
            </a:r>
            <a:endParaRPr lang="fi-FI" sz="2400" dirty="0" smtClean="0">
              <a:solidFill>
                <a:schemeClr val="accent5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 smtClean="0">
                <a:solidFill>
                  <a:schemeClr val="accent5"/>
                </a:solidFill>
              </a:rPr>
              <a:t>Observationer</a:t>
            </a:r>
            <a:r>
              <a:rPr lang="fi-FI" sz="2400" dirty="0" smtClean="0">
                <a:solidFill>
                  <a:schemeClr val="accent5"/>
                </a:solidFill>
              </a:rPr>
              <a:t> av </a:t>
            </a:r>
            <a:r>
              <a:rPr lang="fi-FI" sz="2400" dirty="0" err="1" smtClean="0">
                <a:solidFill>
                  <a:schemeClr val="accent5"/>
                </a:solidFill>
              </a:rPr>
              <a:t>nuvarande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praxis</a:t>
            </a:r>
            <a:endParaRPr lang="fi-FI" sz="2400" dirty="0" smtClean="0">
              <a:solidFill>
                <a:schemeClr val="accent5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 smtClean="0">
                <a:solidFill>
                  <a:schemeClr val="accent5"/>
                </a:solidFill>
              </a:rPr>
              <a:t>Möjligheter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att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göra</a:t>
            </a:r>
            <a:r>
              <a:rPr lang="fi-FI" sz="2400" dirty="0" smtClean="0">
                <a:solidFill>
                  <a:schemeClr val="accent5"/>
                </a:solidFill>
              </a:rPr>
              <a:t> </a:t>
            </a:r>
            <a:r>
              <a:rPr lang="fi-FI" sz="2400" dirty="0" err="1" smtClean="0">
                <a:solidFill>
                  <a:schemeClr val="accent5"/>
                </a:solidFill>
              </a:rPr>
              <a:t>på</a:t>
            </a:r>
            <a:r>
              <a:rPr lang="fi-FI" sz="2400" dirty="0" smtClean="0">
                <a:solidFill>
                  <a:schemeClr val="accent5"/>
                </a:solidFill>
              </a:rPr>
              <a:t> annat </a:t>
            </a:r>
            <a:r>
              <a:rPr lang="fi-FI" sz="2400" dirty="0" err="1" smtClean="0">
                <a:solidFill>
                  <a:schemeClr val="accent5"/>
                </a:solidFill>
              </a:rPr>
              <a:t>sätt</a:t>
            </a:r>
            <a:endParaRPr lang="fi-FI" sz="2400" dirty="0">
              <a:solidFill>
                <a:schemeClr val="accent5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AE0606"/>
                </a:solidFill>
              </a:rPr>
              <a:t>Österbotten</a:t>
            </a:r>
            <a:r>
              <a:rPr lang="en-US" dirty="0" smtClean="0">
                <a:solidFill>
                  <a:srgbClr val="AE0606"/>
                </a:solidFill>
              </a:rPr>
              <a:t> 160817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015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1" y="2323651"/>
            <a:ext cx="7462555" cy="4279167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i-FI" sz="1400" dirty="0" smtClean="0">
                <a:solidFill>
                  <a:srgbClr val="AE0606"/>
                </a:solidFill>
              </a:rPr>
              <a:t>- </a:t>
            </a:r>
            <a:r>
              <a:rPr lang="fi-FI" sz="1400" dirty="0" err="1">
                <a:solidFill>
                  <a:srgbClr val="AE0606"/>
                </a:solidFill>
              </a:rPr>
              <a:t>d</a:t>
            </a:r>
            <a:r>
              <a:rPr lang="fi-FI" sz="1400" dirty="0" err="1" smtClean="0">
                <a:solidFill>
                  <a:srgbClr val="AE0606"/>
                </a:solidFill>
              </a:rPr>
              <a:t>en</a:t>
            </a:r>
            <a:r>
              <a:rPr lang="fi-FI" sz="1400" dirty="0" smtClean="0">
                <a:solidFill>
                  <a:srgbClr val="AE0606"/>
                </a:solidFill>
              </a:rPr>
              <a:t> </a:t>
            </a:r>
            <a:r>
              <a:rPr lang="fi-FI" sz="1400" dirty="0" err="1" smtClean="0">
                <a:solidFill>
                  <a:srgbClr val="AE0606"/>
                </a:solidFill>
              </a:rPr>
              <a:t>instrumentella</a:t>
            </a:r>
            <a:r>
              <a:rPr lang="fi-FI" sz="1400" dirty="0" smtClean="0">
                <a:solidFill>
                  <a:srgbClr val="AE0606"/>
                </a:solidFill>
              </a:rPr>
              <a:t> </a:t>
            </a:r>
            <a:r>
              <a:rPr lang="fi-FI" sz="1400" dirty="0" err="1" smtClean="0">
                <a:solidFill>
                  <a:srgbClr val="AE0606"/>
                </a:solidFill>
              </a:rPr>
              <a:t>tankemodellen</a:t>
            </a:r>
            <a:endParaRPr lang="fi-FI" sz="28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200" dirty="0" err="1">
                <a:solidFill>
                  <a:srgbClr val="AE0606"/>
                </a:solidFill>
              </a:rPr>
              <a:t>d</a:t>
            </a:r>
            <a:r>
              <a:rPr lang="fi-FI" sz="3200" dirty="0" err="1" smtClean="0">
                <a:solidFill>
                  <a:srgbClr val="AE0606"/>
                </a:solidFill>
              </a:rPr>
              <a:t>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moderna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världens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disciplinsinstitutioner</a:t>
            </a:r>
            <a:r>
              <a:rPr lang="fi-FI" sz="3200" dirty="0" smtClean="0">
                <a:solidFill>
                  <a:srgbClr val="AE0606"/>
                </a:solidFill>
              </a:rPr>
              <a:t>: </a:t>
            </a:r>
            <a:r>
              <a:rPr lang="fi-FI" sz="3200" dirty="0" err="1" smtClean="0">
                <a:solidFill>
                  <a:srgbClr val="AE0606"/>
                </a:solidFill>
              </a:rPr>
              <a:t>fabriken</a:t>
            </a:r>
            <a:r>
              <a:rPr lang="fi-FI" sz="3200" dirty="0" smtClean="0">
                <a:solidFill>
                  <a:srgbClr val="AE0606"/>
                </a:solidFill>
              </a:rPr>
              <a:t>, </a:t>
            </a:r>
            <a:r>
              <a:rPr lang="fi-FI" sz="3200" dirty="0" err="1" smtClean="0">
                <a:solidFill>
                  <a:srgbClr val="AE0606"/>
                </a:solidFill>
              </a:rPr>
              <a:t>fängelset</a:t>
            </a:r>
            <a:r>
              <a:rPr lang="fi-FI" sz="3200" dirty="0" smtClean="0">
                <a:solidFill>
                  <a:srgbClr val="AE0606"/>
                </a:solidFill>
              </a:rPr>
              <a:t>, </a:t>
            </a:r>
            <a:r>
              <a:rPr lang="fi-FI" sz="3200" dirty="0" err="1" smtClean="0">
                <a:solidFill>
                  <a:srgbClr val="AE0606"/>
                </a:solidFill>
              </a:rPr>
              <a:t>sinnessjukhuset</a:t>
            </a:r>
            <a:r>
              <a:rPr lang="fi-FI" sz="3200" dirty="0" smtClean="0">
                <a:solidFill>
                  <a:srgbClr val="AE0606"/>
                </a:solidFill>
              </a:rPr>
              <a:t>, </a:t>
            </a:r>
            <a:r>
              <a:rPr lang="fi-FI" sz="3200" dirty="0" err="1" smtClean="0">
                <a:solidFill>
                  <a:srgbClr val="AE0606"/>
                </a:solidFill>
              </a:rPr>
              <a:t>skolan</a:t>
            </a:r>
            <a:endParaRPr lang="fi-FI" sz="3200" dirty="0" smtClean="0">
              <a:solidFill>
                <a:srgbClr val="AE0606"/>
              </a:solidFill>
            </a:endParaRPr>
          </a:p>
          <a:p>
            <a:pPr marL="445770" indent="-285750">
              <a:buFontTx/>
              <a:buChar char="-"/>
            </a:pP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5023" y="4488926"/>
            <a:ext cx="1524000" cy="14224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47999" y="4488926"/>
            <a:ext cx="2245895" cy="14224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42000" y="4488926"/>
            <a:ext cx="2275840" cy="1422400"/>
          </a:xfrm>
          <a:prstGeom prst="rect">
            <a:avLst/>
          </a:prstGeom>
        </p:spPr>
      </p:pic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51049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8320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495" y="1903415"/>
            <a:ext cx="7729091" cy="4399912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fi-FI" sz="1600" dirty="0" smtClean="0">
                <a:solidFill>
                  <a:srgbClr val="AE0606"/>
                </a:solidFill>
              </a:rPr>
              <a:t>- </a:t>
            </a:r>
            <a:r>
              <a:rPr lang="fi-FI" sz="1600" dirty="0" err="1">
                <a:solidFill>
                  <a:srgbClr val="AE0606"/>
                </a:solidFill>
              </a:rPr>
              <a:t>d</a:t>
            </a:r>
            <a:r>
              <a:rPr lang="fi-FI" sz="1600" dirty="0" err="1" smtClean="0">
                <a:solidFill>
                  <a:srgbClr val="AE0606"/>
                </a:solidFill>
              </a:rPr>
              <a:t>en</a:t>
            </a:r>
            <a:r>
              <a:rPr lang="fi-FI" sz="1600" dirty="0" smtClean="0">
                <a:solidFill>
                  <a:srgbClr val="AE0606"/>
                </a:solidFill>
              </a:rPr>
              <a:t> </a:t>
            </a:r>
            <a:r>
              <a:rPr lang="fi-FI" sz="1600" dirty="0" err="1" smtClean="0">
                <a:solidFill>
                  <a:srgbClr val="AE0606"/>
                </a:solidFill>
              </a:rPr>
              <a:t>instrumentella</a:t>
            </a:r>
            <a:r>
              <a:rPr lang="fi-FI" sz="1600" dirty="0" smtClean="0">
                <a:solidFill>
                  <a:srgbClr val="AE0606"/>
                </a:solidFill>
              </a:rPr>
              <a:t> </a:t>
            </a:r>
            <a:r>
              <a:rPr lang="fi-FI" sz="1600" dirty="0" err="1" smtClean="0">
                <a:solidFill>
                  <a:srgbClr val="AE0606"/>
                </a:solidFill>
              </a:rPr>
              <a:t>tankemodellen</a:t>
            </a:r>
            <a:endParaRPr lang="fi-FI" sz="16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a</a:t>
            </a:r>
            <a:r>
              <a:rPr lang="fi-FI" sz="2800" dirty="0" err="1" smtClean="0">
                <a:solidFill>
                  <a:srgbClr val="AE0606"/>
                </a:solidFill>
              </a:rPr>
              <a:t>tt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göra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verkligheten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behärskningsbar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 smtClean="0">
                <a:solidFill>
                  <a:srgbClr val="AE0606"/>
                </a:solidFill>
              </a:rPr>
              <a:t>risk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att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verkligheten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splittras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>
                <a:solidFill>
                  <a:srgbClr val="AE0606"/>
                </a:solidFill>
              </a:rPr>
              <a:t>=&gt; </a:t>
            </a:r>
            <a:r>
              <a:rPr lang="fi-FI" sz="2800" dirty="0" err="1" smtClean="0">
                <a:solidFill>
                  <a:srgbClr val="AE0606"/>
                </a:solidFill>
              </a:rPr>
              <a:t>ingen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helhetsbild</a:t>
            </a:r>
            <a:r>
              <a:rPr lang="fi-FI" sz="2800" dirty="0" smtClean="0">
                <a:solidFill>
                  <a:srgbClr val="AE0606"/>
                </a:solidFill>
              </a:rPr>
              <a:t> av </a:t>
            </a:r>
            <a:r>
              <a:rPr lang="fi-FI" sz="2800" dirty="0" err="1" smtClean="0">
                <a:solidFill>
                  <a:srgbClr val="AE0606"/>
                </a:solidFill>
              </a:rPr>
              <a:t>inlärningen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och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kunnandet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r</a:t>
            </a:r>
            <a:r>
              <a:rPr lang="fi-FI" sz="2800" dirty="0" err="1" smtClean="0">
                <a:solidFill>
                  <a:srgbClr val="AE0606"/>
                </a:solidFill>
              </a:rPr>
              <a:t>isk</a:t>
            </a:r>
            <a:r>
              <a:rPr lang="fi-FI" sz="2800" dirty="0" smtClean="0">
                <a:solidFill>
                  <a:srgbClr val="AE0606"/>
                </a:solidFill>
              </a:rPr>
              <a:t> för </a:t>
            </a:r>
            <a:r>
              <a:rPr lang="fi-FI" sz="2800" dirty="0" err="1" smtClean="0">
                <a:solidFill>
                  <a:srgbClr val="AE0606"/>
                </a:solidFill>
              </a:rPr>
              <a:t>bedömningens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totalitet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>
                <a:solidFill>
                  <a:srgbClr val="AE0606"/>
                </a:solidFill>
              </a:rPr>
              <a:t>=&gt; </a:t>
            </a:r>
            <a:r>
              <a:rPr lang="fi-FI" sz="2800" dirty="0" err="1" smtClean="0">
                <a:solidFill>
                  <a:srgbClr val="AE0606"/>
                </a:solidFill>
              </a:rPr>
              <a:t>man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går</a:t>
            </a:r>
            <a:r>
              <a:rPr lang="fi-FI" sz="2800" dirty="0" smtClean="0">
                <a:solidFill>
                  <a:srgbClr val="AE0606"/>
                </a:solidFill>
              </a:rPr>
              <a:t>  ”</a:t>
            </a:r>
            <a:r>
              <a:rPr lang="fi-FI" sz="2800" dirty="0" err="1" smtClean="0">
                <a:solidFill>
                  <a:srgbClr val="AE0606"/>
                </a:solidFill>
              </a:rPr>
              <a:t>under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huden</a:t>
            </a:r>
            <a:r>
              <a:rPr lang="fi-FI" sz="2800" dirty="0" smtClean="0">
                <a:solidFill>
                  <a:srgbClr val="AE0606"/>
                </a:solidFill>
              </a:rPr>
              <a:t>”, </a:t>
            </a:r>
            <a:r>
              <a:rPr lang="fi-FI" sz="2800" dirty="0" err="1" smtClean="0">
                <a:solidFill>
                  <a:srgbClr val="AE0606"/>
                </a:solidFill>
              </a:rPr>
              <a:t>men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vad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är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den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lärande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som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människa</a:t>
            </a:r>
            <a:endParaRPr lang="fi-FI" sz="28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46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38431" y="977749"/>
            <a:ext cx="7837254" cy="386416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i-FI" sz="1600" dirty="0" smtClean="0">
                <a:solidFill>
                  <a:srgbClr val="AE0606"/>
                </a:solidFill>
              </a:rPr>
              <a:t>- </a:t>
            </a:r>
            <a:r>
              <a:rPr lang="fi-FI" sz="1600" dirty="0" err="1">
                <a:solidFill>
                  <a:srgbClr val="AE0606"/>
                </a:solidFill>
              </a:rPr>
              <a:t>d</a:t>
            </a:r>
            <a:r>
              <a:rPr lang="fi-FI" sz="1600" dirty="0" err="1" smtClean="0">
                <a:solidFill>
                  <a:srgbClr val="AE0606"/>
                </a:solidFill>
              </a:rPr>
              <a:t>en</a:t>
            </a:r>
            <a:r>
              <a:rPr lang="fi-FI" sz="1600" dirty="0" smtClean="0">
                <a:solidFill>
                  <a:srgbClr val="AE0606"/>
                </a:solidFill>
              </a:rPr>
              <a:t> </a:t>
            </a:r>
            <a:r>
              <a:rPr lang="fi-FI" sz="1600" dirty="0" err="1" smtClean="0">
                <a:solidFill>
                  <a:srgbClr val="AE0606"/>
                </a:solidFill>
              </a:rPr>
              <a:t>instrumentella</a:t>
            </a:r>
            <a:r>
              <a:rPr lang="fi-FI" sz="1600" dirty="0" smtClean="0">
                <a:solidFill>
                  <a:srgbClr val="AE0606"/>
                </a:solidFill>
              </a:rPr>
              <a:t> </a:t>
            </a:r>
            <a:r>
              <a:rPr lang="fi-FI" sz="1600" dirty="0" err="1" smtClean="0">
                <a:solidFill>
                  <a:srgbClr val="AE0606"/>
                </a:solidFill>
              </a:rPr>
              <a:t>tankemodellen</a:t>
            </a:r>
            <a:endParaRPr lang="fi-FI" sz="1600" dirty="0">
              <a:solidFill>
                <a:srgbClr val="AE0606"/>
              </a:solidFill>
            </a:endParaRPr>
          </a:p>
          <a:p>
            <a:pPr marL="68580" indent="0">
              <a:buNone/>
            </a:pPr>
            <a:r>
              <a:rPr lang="fi-FI" sz="3200" dirty="0" smtClean="0">
                <a:solidFill>
                  <a:srgbClr val="AE0606"/>
                </a:solidFill>
              </a:rPr>
              <a:t>- </a:t>
            </a:r>
            <a:r>
              <a:rPr lang="fi-FI" sz="3200" dirty="0" err="1">
                <a:solidFill>
                  <a:srgbClr val="AE0606"/>
                </a:solidFill>
              </a:rPr>
              <a:t>e</a:t>
            </a:r>
            <a:r>
              <a:rPr lang="fi-FI" sz="3200" dirty="0" err="1" smtClean="0">
                <a:solidFill>
                  <a:srgbClr val="AE0606"/>
                </a:solidFill>
              </a:rPr>
              <a:t>leven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visar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sig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som</a:t>
            </a:r>
            <a:r>
              <a:rPr lang="fi-FI" sz="3200" dirty="0" smtClean="0">
                <a:solidFill>
                  <a:srgbClr val="AE0606"/>
                </a:solidFill>
              </a:rPr>
              <a:t> ett </a:t>
            </a:r>
            <a:r>
              <a:rPr lang="fi-FI" sz="3200" dirty="0" err="1" smtClean="0">
                <a:solidFill>
                  <a:srgbClr val="AE0606"/>
                </a:solidFill>
              </a:rPr>
              <a:t>föremål</a:t>
            </a:r>
            <a:endParaRPr lang="fi-FI" sz="3200" dirty="0" smtClean="0">
              <a:solidFill>
                <a:srgbClr val="AE0606"/>
              </a:solidFill>
            </a:endParaRPr>
          </a:p>
          <a:p>
            <a:pPr>
              <a:buFontTx/>
              <a:buChar char="-"/>
            </a:pPr>
            <a:r>
              <a:rPr lang="fi-FI" sz="3200" dirty="0" err="1">
                <a:solidFill>
                  <a:srgbClr val="AE0606"/>
                </a:solidFill>
              </a:rPr>
              <a:t>e</a:t>
            </a:r>
            <a:r>
              <a:rPr lang="fi-FI" sz="3200" dirty="0" err="1" smtClean="0">
                <a:solidFill>
                  <a:srgbClr val="AE0606"/>
                </a:solidFill>
              </a:rPr>
              <a:t>leven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definieras</a:t>
            </a:r>
            <a:r>
              <a:rPr lang="fi-FI" sz="3200" dirty="0" smtClean="0">
                <a:solidFill>
                  <a:srgbClr val="AE0606"/>
                </a:solidFill>
              </a:rPr>
              <a:t> i </a:t>
            </a:r>
            <a:r>
              <a:rPr lang="fi-FI" sz="3200" dirty="0" err="1" smtClean="0">
                <a:solidFill>
                  <a:srgbClr val="AE0606"/>
                </a:solidFill>
              </a:rPr>
              <a:t>förhållande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till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sina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mål</a:t>
            </a:r>
            <a:endParaRPr lang="fi-FI" sz="3200" dirty="0" smtClean="0">
              <a:solidFill>
                <a:srgbClr val="AE0606"/>
              </a:solidFill>
            </a:endParaRPr>
          </a:p>
          <a:p>
            <a:pPr>
              <a:buFontTx/>
              <a:buChar char="-"/>
            </a:pPr>
            <a:r>
              <a:rPr lang="fi-FI" sz="3200" dirty="0">
                <a:solidFill>
                  <a:srgbClr val="AE0606"/>
                </a:solidFill>
              </a:rPr>
              <a:t>e</a:t>
            </a:r>
            <a:r>
              <a:rPr lang="fi-FI" sz="3200" dirty="0" smtClean="0">
                <a:solidFill>
                  <a:srgbClr val="AE0606"/>
                </a:solidFill>
              </a:rPr>
              <a:t>n </a:t>
            </a:r>
            <a:r>
              <a:rPr lang="fi-FI" sz="3200" dirty="0" err="1" smtClean="0">
                <a:solidFill>
                  <a:srgbClr val="AE0606"/>
                </a:solidFill>
              </a:rPr>
              <a:t>raklinjig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förståelse</a:t>
            </a:r>
            <a:r>
              <a:rPr lang="fi-FI" sz="3200" dirty="0" smtClean="0">
                <a:solidFill>
                  <a:srgbClr val="AE0606"/>
                </a:solidFill>
              </a:rPr>
              <a:t> av </a:t>
            </a:r>
            <a:r>
              <a:rPr lang="fi-FI" sz="3200" dirty="0" err="1" smtClean="0">
                <a:solidFill>
                  <a:srgbClr val="AE0606"/>
                </a:solidFill>
              </a:rPr>
              <a:t>inlärningen</a:t>
            </a:r>
            <a:r>
              <a:rPr lang="fi-FI" sz="3200" dirty="0" smtClean="0">
                <a:solidFill>
                  <a:srgbClr val="AE0606"/>
                </a:solidFill>
              </a:rPr>
              <a:t>: </a:t>
            </a:r>
            <a:r>
              <a:rPr lang="fi-FI" sz="3200" dirty="0" err="1" smtClean="0">
                <a:solidFill>
                  <a:srgbClr val="AE0606"/>
                </a:solidFill>
              </a:rPr>
              <a:t>utgångsläget</a:t>
            </a:r>
            <a:r>
              <a:rPr lang="fi-FI" sz="3200" dirty="0" smtClean="0">
                <a:solidFill>
                  <a:srgbClr val="AE0606"/>
                </a:solidFill>
              </a:rPr>
              <a:t> -&gt; </a:t>
            </a:r>
            <a:r>
              <a:rPr lang="fi-FI" sz="3200" dirty="0" err="1" smtClean="0">
                <a:solidFill>
                  <a:srgbClr val="AE0606"/>
                </a:solidFill>
              </a:rPr>
              <a:t>behandlingen</a:t>
            </a:r>
            <a:r>
              <a:rPr lang="fi-FI" sz="3200" dirty="0" smtClean="0">
                <a:solidFill>
                  <a:srgbClr val="AE0606"/>
                </a:solidFill>
              </a:rPr>
              <a:t> -&gt; </a:t>
            </a:r>
            <a:r>
              <a:rPr lang="fi-FI" sz="3200" dirty="0">
                <a:solidFill>
                  <a:srgbClr val="AE0606"/>
                </a:solidFill>
              </a:rPr>
              <a:t> </a:t>
            </a:r>
            <a:r>
              <a:rPr lang="fi-FI" sz="3200" dirty="0" smtClean="0">
                <a:solidFill>
                  <a:srgbClr val="AE0606"/>
                </a:solidFill>
              </a:rPr>
              <a:t>  </a:t>
            </a:r>
            <a:r>
              <a:rPr lang="fi-FI" sz="3200" dirty="0" err="1" smtClean="0">
                <a:solidFill>
                  <a:srgbClr val="AE0606"/>
                </a:solidFill>
              </a:rPr>
              <a:t>uppnåendet</a:t>
            </a:r>
            <a:r>
              <a:rPr lang="fi-FI" sz="3200" dirty="0" smtClean="0">
                <a:solidFill>
                  <a:srgbClr val="AE0606"/>
                </a:solidFill>
              </a:rPr>
              <a:t> av </a:t>
            </a:r>
            <a:r>
              <a:rPr lang="fi-FI" sz="3200" dirty="0" err="1" smtClean="0">
                <a:solidFill>
                  <a:srgbClr val="AE0606"/>
                </a:solidFill>
              </a:rPr>
              <a:t>målen</a:t>
            </a:r>
            <a:endParaRPr lang="fi-FI" sz="3200" dirty="0" smtClean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pic>
        <p:nvPicPr>
          <p:cNvPr id="5" name="Picture 4" descr="oepelmuehle-F5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431" y="4841918"/>
            <a:ext cx="1458595" cy="152781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5920" y="4841918"/>
            <a:ext cx="2742223" cy="152781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98173" y="4841918"/>
            <a:ext cx="1295400" cy="1524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88078" y="4841918"/>
            <a:ext cx="1143000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339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35031" y="776211"/>
            <a:ext cx="7779125" cy="553997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6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Och</a:t>
            </a:r>
            <a:r>
              <a:rPr lang="en-US" sz="6600" dirty="0" smtClean="0">
                <a:solidFill>
                  <a:srgbClr val="FFFF00"/>
                </a:solidFill>
                <a:latin typeface="Marker Felt"/>
                <a:cs typeface="Marker Felt"/>
              </a:rPr>
              <a:t> nu </a:t>
            </a:r>
            <a:r>
              <a:rPr lang="en-US" sz="6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slutar</a:t>
            </a:r>
            <a:r>
              <a:rPr lang="en-US" sz="6600" dirty="0" smtClean="0">
                <a:solidFill>
                  <a:srgbClr val="FFFF00"/>
                </a:solidFill>
                <a:latin typeface="Marker Felt"/>
                <a:cs typeface="Marker Felt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ni</a:t>
            </a:r>
            <a:r>
              <a:rPr lang="en-US" sz="6600" dirty="0" smtClean="0">
                <a:solidFill>
                  <a:srgbClr val="FFFF00"/>
                </a:solidFill>
                <a:latin typeface="Marker Felt"/>
                <a:cs typeface="Marker Felt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pickla</a:t>
            </a:r>
            <a:r>
              <a:rPr lang="en-US" sz="6600" dirty="0" smtClean="0">
                <a:solidFill>
                  <a:srgbClr val="FFFF00"/>
                </a:solidFill>
                <a:latin typeface="Marker Felt"/>
                <a:cs typeface="Marker Felt"/>
              </a:rPr>
              <a:t> med </a:t>
            </a:r>
            <a:r>
              <a:rPr lang="en-US" sz="6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mobiltelefonerna</a:t>
            </a:r>
            <a:r>
              <a:rPr lang="en-US" sz="6600" dirty="0">
                <a:solidFill>
                  <a:srgbClr val="FFFF00"/>
                </a:solidFill>
                <a:latin typeface="Marker Felt"/>
                <a:cs typeface="Marker Felt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där</a:t>
            </a:r>
            <a:r>
              <a:rPr lang="en-US" sz="6600" dirty="0" smtClean="0">
                <a:solidFill>
                  <a:srgbClr val="FFFF00"/>
                </a:solidFill>
                <a:latin typeface="Marker Felt"/>
                <a:cs typeface="Marker Felt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i</a:t>
            </a:r>
            <a:r>
              <a:rPr lang="en-US" sz="6600" dirty="0" smtClean="0">
                <a:solidFill>
                  <a:srgbClr val="FFFF00"/>
                </a:solidFill>
                <a:latin typeface="Marker Felt"/>
                <a:cs typeface="Marker Felt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bakre</a:t>
            </a:r>
            <a:r>
              <a:rPr lang="en-US" sz="6600" dirty="0" smtClean="0">
                <a:solidFill>
                  <a:srgbClr val="FFFF00"/>
                </a:solidFill>
                <a:latin typeface="Marker Felt"/>
                <a:cs typeface="Marker Felt"/>
              </a:rPr>
              <a:t> </a:t>
            </a:r>
            <a:r>
              <a:rPr lang="en-US" sz="6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raderna</a:t>
            </a:r>
            <a:r>
              <a:rPr lang="en-US" sz="6600" dirty="0" smtClean="0">
                <a:solidFill>
                  <a:srgbClr val="FFFF00"/>
                </a:solidFill>
                <a:latin typeface="Marker Felt"/>
                <a:cs typeface="Marker Felt"/>
              </a:rPr>
              <a:t>!</a:t>
            </a:r>
          </a:p>
          <a:p>
            <a:endParaRPr lang="en-US" sz="5400" dirty="0">
              <a:solidFill>
                <a:srgbClr val="FFFF00"/>
              </a:solidFill>
              <a:latin typeface="Marker Felt"/>
              <a:cs typeface="Marker Felt"/>
            </a:endParaRPr>
          </a:p>
          <a:p>
            <a:pPr algn="r"/>
            <a:r>
              <a:rPr lang="en-US" sz="3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En</a:t>
            </a:r>
            <a:r>
              <a:rPr lang="en-US" sz="3600" dirty="0" smtClean="0">
                <a:solidFill>
                  <a:srgbClr val="FFFF00"/>
                </a:solidFill>
                <a:latin typeface="Marker Felt"/>
                <a:cs typeface="Marker Felt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gång</a:t>
            </a:r>
            <a:r>
              <a:rPr lang="en-US" sz="3600" dirty="0" smtClean="0">
                <a:solidFill>
                  <a:srgbClr val="FFFF00"/>
                </a:solidFill>
                <a:latin typeface="Marker Felt"/>
                <a:cs typeface="Marker Felt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för</a:t>
            </a:r>
            <a:r>
              <a:rPr lang="en-US" sz="3600" dirty="0" smtClean="0">
                <a:solidFill>
                  <a:srgbClr val="FFFF00"/>
                </a:solidFill>
                <a:latin typeface="Marker Felt"/>
                <a:cs typeface="Marker Felt"/>
              </a:rPr>
              <a:t> </a:t>
            </a:r>
            <a:r>
              <a:rPr lang="en-US" sz="3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alla</a:t>
            </a:r>
            <a:r>
              <a:rPr lang="en-US" sz="3600" dirty="0" smtClean="0">
                <a:solidFill>
                  <a:srgbClr val="FFFF00"/>
                </a:solidFill>
                <a:latin typeface="Marker Felt"/>
                <a:cs typeface="Marker Felt"/>
              </a:rPr>
              <a:t>, </a:t>
            </a:r>
            <a:r>
              <a:rPr lang="en-US" sz="3600" dirty="0" err="1" smtClean="0">
                <a:solidFill>
                  <a:srgbClr val="FFFF00"/>
                </a:solidFill>
                <a:latin typeface="Marker Felt"/>
                <a:cs typeface="Marker Felt"/>
              </a:rPr>
              <a:t>säger</a:t>
            </a:r>
            <a:r>
              <a:rPr lang="en-US" sz="3600" dirty="0" smtClean="0">
                <a:solidFill>
                  <a:srgbClr val="FFFF00"/>
                </a:solidFill>
                <a:latin typeface="Marker Felt"/>
                <a:cs typeface="Marker Felt"/>
              </a:rPr>
              <a:t> jag!</a:t>
            </a:r>
            <a:endParaRPr lang="en-US" sz="3600" dirty="0">
              <a:solidFill>
                <a:srgbClr val="FFFF00"/>
              </a:solidFill>
              <a:latin typeface="Marker Felt"/>
              <a:cs typeface="Marker Felt"/>
            </a:endParaRPr>
          </a:p>
        </p:txBody>
      </p:sp>
    </p:spTree>
    <p:extLst>
      <p:ext uri="{BB962C8B-B14F-4D97-AF65-F5344CB8AC3E}">
        <p14:creationId xmlns:p14="http://schemas.microsoft.com/office/powerpoint/2010/main" val="3069402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494" y="2323652"/>
            <a:ext cx="7791801" cy="386416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i-FI" sz="3000" dirty="0">
                <a:solidFill>
                  <a:srgbClr val="AE0606"/>
                </a:solidFill>
                <a:latin typeface="+mj-lt"/>
                <a:cs typeface="Modern No. 20"/>
              </a:rPr>
              <a:t>3) </a:t>
            </a:r>
            <a:r>
              <a:rPr lang="fi-FI" sz="3000" dirty="0" err="1" smtClean="0">
                <a:solidFill>
                  <a:srgbClr val="AE0606"/>
                </a:solidFill>
                <a:latin typeface="+mj-lt"/>
                <a:cs typeface="Modern No. 20"/>
              </a:rPr>
              <a:t>tankemodellen</a:t>
            </a:r>
            <a:r>
              <a:rPr lang="fi-FI" sz="3000" dirty="0" smtClean="0">
                <a:solidFill>
                  <a:srgbClr val="AE0606"/>
                </a:solidFill>
                <a:latin typeface="+mj-lt"/>
                <a:cs typeface="Modern No. 20"/>
              </a:rPr>
              <a:t> </a:t>
            </a:r>
          </a:p>
          <a:p>
            <a:pPr marL="68580" indent="0">
              <a:buNone/>
            </a:pPr>
            <a:r>
              <a:rPr lang="fi-FI" sz="3000" dirty="0">
                <a:solidFill>
                  <a:srgbClr val="AE0606"/>
                </a:solidFill>
                <a:latin typeface="+mj-lt"/>
                <a:cs typeface="Modern No. 20"/>
              </a:rPr>
              <a:t> </a:t>
            </a:r>
            <a:r>
              <a:rPr lang="fi-FI" sz="3000" dirty="0" smtClean="0">
                <a:solidFill>
                  <a:srgbClr val="AE0606"/>
                </a:solidFill>
                <a:latin typeface="+mj-lt"/>
                <a:cs typeface="Modern No. 20"/>
              </a:rPr>
              <a:t>   </a:t>
            </a:r>
            <a:r>
              <a:rPr lang="fi-FI" sz="3000" dirty="0" err="1" smtClean="0">
                <a:solidFill>
                  <a:srgbClr val="AE0606"/>
                </a:solidFill>
                <a:latin typeface="+mj-lt"/>
                <a:cs typeface="Modern No. 20"/>
              </a:rPr>
              <a:t>som</a:t>
            </a:r>
            <a:r>
              <a:rPr lang="fi-FI" sz="3000" dirty="0" smtClean="0">
                <a:solidFill>
                  <a:srgbClr val="AE0606"/>
                </a:solidFill>
                <a:latin typeface="+mj-lt"/>
                <a:cs typeface="Modern No. 20"/>
              </a:rPr>
              <a:t> </a:t>
            </a:r>
            <a:r>
              <a:rPr lang="fi-FI" sz="3000" dirty="0" err="1" smtClean="0">
                <a:solidFill>
                  <a:srgbClr val="AE0606"/>
                </a:solidFill>
                <a:latin typeface="+mj-lt"/>
                <a:cs typeface="Modern No. 20"/>
              </a:rPr>
              <a:t>ifrågasätter</a:t>
            </a:r>
            <a:endParaRPr lang="fi-FI" sz="3000" dirty="0" smtClean="0">
              <a:solidFill>
                <a:srgbClr val="AE0606"/>
              </a:solidFill>
              <a:latin typeface="+mj-lt"/>
              <a:cs typeface="Modern No. 20"/>
            </a:endParaRPr>
          </a:p>
          <a:p>
            <a:pPr marL="68580" indent="0">
              <a:buNone/>
            </a:pPr>
            <a:r>
              <a:rPr lang="fi-FI" sz="3000" dirty="0">
                <a:solidFill>
                  <a:srgbClr val="AE0606"/>
                </a:solidFill>
                <a:latin typeface="+mj-lt"/>
                <a:cs typeface="Modern No. 20"/>
              </a:rPr>
              <a:t> </a:t>
            </a:r>
            <a:r>
              <a:rPr lang="fi-FI" sz="3000" dirty="0" smtClean="0">
                <a:solidFill>
                  <a:srgbClr val="AE0606"/>
                </a:solidFill>
                <a:latin typeface="+mj-lt"/>
                <a:cs typeface="Modern No. 20"/>
              </a:rPr>
              <a:t>   </a:t>
            </a:r>
            <a:r>
              <a:rPr lang="fi-FI" sz="3000" dirty="0" err="1" smtClean="0">
                <a:solidFill>
                  <a:srgbClr val="AE0606"/>
                </a:solidFill>
                <a:latin typeface="+mj-lt"/>
                <a:cs typeface="Modern No. 20"/>
              </a:rPr>
              <a:t>bedömningen</a:t>
            </a:r>
            <a:endParaRPr lang="fi-FI" sz="3000" dirty="0">
              <a:solidFill>
                <a:srgbClr val="AE0606"/>
              </a:solidFill>
              <a:latin typeface="+mj-lt"/>
              <a:cs typeface="Modern No. 20"/>
            </a:endParaRPr>
          </a:p>
          <a:p>
            <a:pPr marL="68580" indent="0">
              <a:buNone/>
            </a:pP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4512471" y="117671"/>
            <a:ext cx="3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213587" y="3986191"/>
            <a:ext cx="46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/>
                </a:solidFill>
                <a:latin typeface="Modern No. 20"/>
                <a:cs typeface="Modern No. 20"/>
              </a:rPr>
              <a:t>?</a:t>
            </a:r>
            <a:endParaRPr lang="en-US" sz="6000" dirty="0">
              <a:solidFill>
                <a:schemeClr val="accent2"/>
              </a:solidFill>
              <a:latin typeface="Modern No. 20"/>
              <a:cs typeface="Modern No. 2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688844" y="5885484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3677212" y="4982411"/>
            <a:ext cx="46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Modern No. 20"/>
                <a:cs typeface="Modern No. 20"/>
              </a:rPr>
              <a:t>?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Modern No. 20"/>
              <a:cs typeface="Modern No. 2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616095" y="477691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3909025" y="3486948"/>
            <a:ext cx="1311798" cy="28777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1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dern No. 20"/>
                <a:cs typeface="Modern No. 20"/>
              </a:rPr>
              <a:t>?</a:t>
            </a:r>
            <a:endParaRPr lang="en-US" sz="18100" dirty="0">
              <a:solidFill>
                <a:schemeClr val="accent2">
                  <a:lumMod val="60000"/>
                  <a:lumOff val="40000"/>
                </a:schemeClr>
              </a:solidFill>
              <a:latin typeface="Modern No. 20"/>
              <a:cs typeface="Modern No. 2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909024" y="4626980"/>
            <a:ext cx="46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>
                    <a:lumMod val="60000"/>
                    <a:lumOff val="40000"/>
                  </a:schemeClr>
                </a:solidFill>
                <a:latin typeface="Modern No. 20"/>
                <a:cs typeface="Modern No. 20"/>
              </a:rPr>
              <a:t>?</a:t>
            </a:r>
            <a:endParaRPr lang="en-US" sz="6000" dirty="0">
              <a:solidFill>
                <a:schemeClr val="accent2">
                  <a:lumMod val="60000"/>
                  <a:lumOff val="40000"/>
                </a:schemeClr>
              </a:solidFill>
              <a:latin typeface="Modern No. 20"/>
              <a:cs typeface="Modern No. 2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4525385" y="3611317"/>
            <a:ext cx="46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>
                    <a:lumMod val="20000"/>
                    <a:lumOff val="80000"/>
                  </a:schemeClr>
                </a:solidFill>
                <a:latin typeface="Modern No. 20"/>
                <a:cs typeface="Modern No. 20"/>
              </a:rPr>
              <a:t>?</a:t>
            </a:r>
            <a:endParaRPr lang="en-US" sz="6000" dirty="0">
              <a:solidFill>
                <a:schemeClr val="accent2">
                  <a:lumMod val="20000"/>
                  <a:lumOff val="80000"/>
                </a:schemeClr>
              </a:solidFill>
              <a:latin typeface="Modern No. 20"/>
              <a:cs typeface="Modern No. 2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5966655" y="538159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4757198" y="4423948"/>
            <a:ext cx="46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>
                    <a:lumMod val="40000"/>
                    <a:lumOff val="60000"/>
                  </a:schemeClr>
                </a:solidFill>
                <a:latin typeface="Modern No. 20"/>
                <a:cs typeface="Modern No. 20"/>
              </a:rPr>
              <a:t>?</a:t>
            </a:r>
            <a:endParaRPr lang="en-US" sz="6000" dirty="0">
              <a:solidFill>
                <a:schemeClr val="accent2">
                  <a:lumMod val="40000"/>
                  <a:lumOff val="60000"/>
                </a:schemeClr>
              </a:solidFill>
              <a:latin typeface="Modern No. 20"/>
              <a:cs typeface="Modern No. 2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6006971" y="52405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989010" y="3995037"/>
            <a:ext cx="46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>
                    <a:lumMod val="50000"/>
                  </a:schemeClr>
                </a:solidFill>
                <a:latin typeface="Modern No. 20"/>
                <a:cs typeface="Modern No. 20"/>
              </a:rPr>
              <a:t>?</a:t>
            </a:r>
            <a:endParaRPr lang="en-US" sz="6000" dirty="0">
              <a:solidFill>
                <a:schemeClr val="accent2">
                  <a:lumMod val="50000"/>
                </a:schemeClr>
              </a:solidFill>
              <a:latin typeface="Modern No. 20"/>
              <a:cs typeface="Modern No. 2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4525385" y="5348996"/>
            <a:ext cx="4636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dirty="0" smtClean="0">
                <a:solidFill>
                  <a:schemeClr val="accent2">
                    <a:lumMod val="75000"/>
                  </a:schemeClr>
                </a:solidFill>
                <a:latin typeface="Modern No. 20"/>
                <a:cs typeface="Modern No. 20"/>
              </a:rPr>
              <a:t>?</a:t>
            </a:r>
            <a:endParaRPr lang="en-US" sz="6000" dirty="0">
              <a:solidFill>
                <a:schemeClr val="accent2">
                  <a:lumMod val="75000"/>
                </a:schemeClr>
              </a:solidFill>
              <a:latin typeface="Modern No. 20"/>
              <a:cs typeface="Modern No. 20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10682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1819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771830"/>
            <a:ext cx="7024742" cy="4296295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fi-FI" sz="1800" dirty="0" smtClean="0">
                <a:solidFill>
                  <a:srgbClr val="F5C201"/>
                </a:solidFill>
              </a:rPr>
              <a:t>-</a:t>
            </a:r>
            <a:r>
              <a:rPr lang="fi-FI" sz="1800" dirty="0" smtClean="0">
                <a:solidFill>
                  <a:srgbClr val="AE0606"/>
                </a:solidFill>
              </a:rPr>
              <a:t> </a:t>
            </a:r>
            <a:r>
              <a:rPr lang="fi-FI" sz="1800" dirty="0" err="1" smtClean="0">
                <a:solidFill>
                  <a:srgbClr val="AE0606"/>
                </a:solidFill>
              </a:rPr>
              <a:t>Ifrågasättande</a:t>
            </a:r>
            <a:r>
              <a:rPr lang="fi-FI" sz="1800" dirty="0" smtClean="0">
                <a:solidFill>
                  <a:srgbClr val="AE0606"/>
                </a:solidFill>
              </a:rPr>
              <a:t> av </a:t>
            </a:r>
            <a:r>
              <a:rPr lang="fi-FI" sz="1800" dirty="0" err="1" smtClean="0">
                <a:solidFill>
                  <a:srgbClr val="AE0606"/>
                </a:solidFill>
              </a:rPr>
              <a:t>bedömningen</a:t>
            </a:r>
            <a:endParaRPr lang="fi-FI" sz="1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600" dirty="0" err="1">
                <a:solidFill>
                  <a:srgbClr val="AE0606"/>
                </a:solidFill>
              </a:rPr>
              <a:t>p</a:t>
            </a:r>
            <a:r>
              <a:rPr lang="fi-FI" sz="3600" dirty="0" err="1" smtClean="0">
                <a:solidFill>
                  <a:srgbClr val="AE0606"/>
                </a:solidFill>
              </a:rPr>
              <a:t>roblematiseringen</a:t>
            </a:r>
            <a:r>
              <a:rPr lang="fi-FI" sz="3600" dirty="0" smtClean="0">
                <a:solidFill>
                  <a:srgbClr val="AE0606"/>
                </a:solidFill>
              </a:rPr>
              <a:t> av </a:t>
            </a:r>
            <a:r>
              <a:rPr lang="fi-FI" sz="3600" dirty="0" err="1" smtClean="0">
                <a:solidFill>
                  <a:srgbClr val="AE0606"/>
                </a:solidFill>
              </a:rPr>
              <a:t>grunderna</a:t>
            </a:r>
            <a:r>
              <a:rPr lang="fi-FI" sz="3600" dirty="0" smtClean="0">
                <a:solidFill>
                  <a:srgbClr val="AE0606"/>
                </a:solidFill>
              </a:rPr>
              <a:t> för </a:t>
            </a:r>
            <a:r>
              <a:rPr lang="fi-FI" sz="3600" dirty="0" err="1" smtClean="0">
                <a:solidFill>
                  <a:srgbClr val="AE0606"/>
                </a:solidFill>
              </a:rPr>
              <a:t>bedömningen</a:t>
            </a:r>
            <a:r>
              <a:rPr lang="fi-FI" sz="3600" dirty="0" smtClean="0">
                <a:solidFill>
                  <a:srgbClr val="AE0606"/>
                </a:solidFill>
              </a:rPr>
              <a:t>: </a:t>
            </a:r>
            <a:r>
              <a:rPr lang="fi-FI" sz="3600" dirty="0" err="1" smtClean="0">
                <a:solidFill>
                  <a:srgbClr val="AE0606"/>
                </a:solidFill>
              </a:rPr>
              <a:t>bedömningens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berättigande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och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meningsfullhet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kan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grundläggande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ifrågasättas</a:t>
            </a:r>
            <a:endParaRPr lang="fi-FI" sz="36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374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24742" cy="390447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i-FI" sz="1600" dirty="0" smtClean="0">
                <a:solidFill>
                  <a:srgbClr val="AE0606"/>
                </a:solidFill>
              </a:rPr>
              <a:t>- </a:t>
            </a:r>
            <a:r>
              <a:rPr lang="fi-FI" sz="1600" dirty="0" err="1" smtClean="0">
                <a:solidFill>
                  <a:srgbClr val="AE0606"/>
                </a:solidFill>
              </a:rPr>
              <a:t>Ifrågasättande</a:t>
            </a:r>
            <a:r>
              <a:rPr lang="fi-FI" sz="1600" dirty="0" smtClean="0">
                <a:solidFill>
                  <a:srgbClr val="AE0606"/>
                </a:solidFill>
              </a:rPr>
              <a:t> av </a:t>
            </a:r>
            <a:r>
              <a:rPr lang="fi-FI" sz="1600" dirty="0" err="1" smtClean="0">
                <a:solidFill>
                  <a:srgbClr val="AE0606"/>
                </a:solidFill>
              </a:rPr>
              <a:t>bedömningen</a:t>
            </a:r>
            <a:endParaRPr lang="fi-FI" sz="16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b="1" dirty="0" err="1">
                <a:solidFill>
                  <a:srgbClr val="AE0606"/>
                </a:solidFill>
              </a:rPr>
              <a:t>v</a:t>
            </a:r>
            <a:r>
              <a:rPr lang="fi-FI" sz="2400" b="1" dirty="0" err="1" smtClean="0">
                <a:solidFill>
                  <a:srgbClr val="AE0606"/>
                </a:solidFill>
              </a:rPr>
              <a:t>ad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är</a:t>
            </a:r>
            <a:r>
              <a:rPr lang="fi-FI" sz="2400" b="1" dirty="0" smtClean="0">
                <a:solidFill>
                  <a:srgbClr val="AE0606"/>
                </a:solidFill>
              </a:rPr>
              <a:t> det </a:t>
            </a:r>
            <a:r>
              <a:rPr lang="fi-FI" sz="2400" b="1" dirty="0" err="1" smtClean="0">
                <a:solidFill>
                  <a:srgbClr val="AE0606"/>
                </a:solidFill>
              </a:rPr>
              <a:t>främsta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syftet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med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skolning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och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fostran</a:t>
            </a:r>
            <a:r>
              <a:rPr lang="fi-FI" sz="2400" dirty="0" smtClean="0">
                <a:solidFill>
                  <a:srgbClr val="AE0606"/>
                </a:solidFill>
              </a:rPr>
              <a:t>: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kan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mäta</a:t>
            </a:r>
            <a:r>
              <a:rPr lang="fi-FI" dirty="0" smtClean="0">
                <a:solidFill>
                  <a:srgbClr val="AE0606"/>
                </a:solidFill>
              </a:rPr>
              <a:t> det, </a:t>
            </a:r>
            <a:r>
              <a:rPr lang="fi-FI" dirty="0" err="1" smtClean="0">
                <a:solidFill>
                  <a:srgbClr val="AE0606"/>
                </a:solidFill>
              </a:rPr>
              <a:t>kan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uttrycka</a:t>
            </a:r>
            <a:r>
              <a:rPr lang="fi-FI" dirty="0" smtClean="0">
                <a:solidFill>
                  <a:srgbClr val="AE0606"/>
                </a:solidFill>
              </a:rPr>
              <a:t> det </a:t>
            </a:r>
            <a:r>
              <a:rPr lang="fi-FI" dirty="0" err="1" smtClean="0">
                <a:solidFill>
                  <a:srgbClr val="AE0606"/>
                </a:solidFill>
              </a:rPr>
              <a:t>med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siffror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det </a:t>
            </a:r>
            <a:r>
              <a:rPr lang="fi-FI" dirty="0" err="1" smtClean="0">
                <a:solidFill>
                  <a:srgbClr val="AE0606"/>
                </a:solidFill>
              </a:rPr>
              <a:t>någon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idé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med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bedömningen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att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uttrycka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den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med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siffror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b="1" dirty="0" err="1">
                <a:solidFill>
                  <a:srgbClr val="AE0606"/>
                </a:solidFill>
              </a:rPr>
              <a:t>k</a:t>
            </a:r>
            <a:r>
              <a:rPr lang="fi-FI" sz="2400" b="1" dirty="0" err="1" smtClean="0">
                <a:solidFill>
                  <a:srgbClr val="AE0606"/>
                </a:solidFill>
              </a:rPr>
              <a:t>an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man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mäta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bildning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eller</a:t>
            </a:r>
            <a:r>
              <a:rPr lang="fi-FI" sz="2400" b="1" dirty="0" smtClean="0">
                <a:solidFill>
                  <a:srgbClr val="AE0606"/>
                </a:solidFill>
              </a:rPr>
              <a:t> ett </a:t>
            </a:r>
            <a:r>
              <a:rPr lang="fi-FI" sz="2400" b="1" dirty="0" err="1" smtClean="0">
                <a:solidFill>
                  <a:srgbClr val="AE0606"/>
                </a:solidFill>
              </a:rPr>
              <a:t>gott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musikföhållande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kan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uttrycka</a:t>
            </a:r>
            <a:r>
              <a:rPr lang="fi-FI" dirty="0" smtClean="0">
                <a:solidFill>
                  <a:srgbClr val="AE0606"/>
                </a:solidFill>
              </a:rPr>
              <a:t> det </a:t>
            </a:r>
            <a:r>
              <a:rPr lang="fi-FI" dirty="0" err="1" smtClean="0">
                <a:solidFill>
                  <a:srgbClr val="AE0606"/>
                </a:solidFill>
              </a:rPr>
              <a:t>med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siffror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det </a:t>
            </a:r>
            <a:r>
              <a:rPr lang="fi-FI" dirty="0" err="1" smtClean="0">
                <a:solidFill>
                  <a:srgbClr val="AE0606"/>
                </a:solidFill>
              </a:rPr>
              <a:t>någon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idé</a:t>
            </a:r>
            <a:endParaRPr lang="fi-FI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61681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29825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24742" cy="3904479"/>
          </a:xfrm>
          <a:solidFill>
            <a:schemeClr val="bg1">
              <a:lumMod val="50000"/>
            </a:schemeClr>
          </a:solidFill>
        </p:spPr>
        <p:txBody>
          <a:bodyPr>
            <a:normAutofit fontScale="77500" lnSpcReduction="20000"/>
          </a:bodyPr>
          <a:lstStyle/>
          <a:p>
            <a:pPr marL="68580" indent="0">
              <a:buNone/>
            </a:pPr>
            <a:r>
              <a:rPr lang="fi-FI" dirty="0" err="1">
                <a:solidFill>
                  <a:srgbClr val="AE0606"/>
                </a:solidFill>
              </a:rPr>
              <a:t>i</a:t>
            </a:r>
            <a:r>
              <a:rPr lang="fi-FI" dirty="0" err="1" smtClean="0">
                <a:solidFill>
                  <a:srgbClr val="AE0606"/>
                </a:solidFill>
              </a:rPr>
              <a:t>frågasättande</a:t>
            </a:r>
            <a:r>
              <a:rPr lang="fi-FI" dirty="0" smtClean="0">
                <a:solidFill>
                  <a:srgbClr val="AE0606"/>
                </a:solidFill>
              </a:rPr>
              <a:t> av </a:t>
            </a:r>
            <a:r>
              <a:rPr lang="fi-FI" dirty="0" err="1" smtClean="0">
                <a:solidFill>
                  <a:srgbClr val="AE0606"/>
                </a:solidFill>
              </a:rPr>
              <a:t>bedömningen</a:t>
            </a:r>
            <a:endParaRPr lang="fi-FI" dirty="0" smtClean="0">
              <a:solidFill>
                <a:srgbClr val="AE0606"/>
              </a:solidFill>
            </a:endParaRPr>
          </a:p>
          <a:p>
            <a:endParaRPr lang="fi-FI" dirty="0" smtClean="0">
              <a:solidFill>
                <a:srgbClr val="AE0606"/>
              </a:solidFill>
            </a:endParaRPr>
          </a:p>
          <a:p>
            <a:pPr marL="68580" lvl="1" indent="0">
              <a:buNone/>
            </a:pP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”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Och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jag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vågar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hoppas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,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att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lärarna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trots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all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den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påtryckning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som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eventuellt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kommer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från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föräldrahåll</a:t>
            </a:r>
            <a:r>
              <a:rPr lang="fi-FI" sz="4400" b="1" dirty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inte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ska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lägga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väldigt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stor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vikt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på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vitsorden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.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Inlärningen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är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ju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huvudsaken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 i </a:t>
            </a:r>
            <a:r>
              <a:rPr lang="fi-FI" sz="4400" b="1" dirty="0" err="1" smtClean="0">
                <a:solidFill>
                  <a:srgbClr val="AE0606"/>
                </a:solidFill>
                <a:latin typeface="Desdemona"/>
                <a:cs typeface="Desdemona"/>
              </a:rPr>
              <a:t>skolan</a:t>
            </a:r>
            <a:r>
              <a:rPr lang="fi-FI" sz="4400" b="1" dirty="0" smtClean="0">
                <a:solidFill>
                  <a:srgbClr val="AE0606"/>
                </a:solidFill>
                <a:latin typeface="Desdemona"/>
                <a:cs typeface="Desdemona"/>
              </a:rPr>
              <a:t>.” </a:t>
            </a:r>
            <a:r>
              <a:rPr lang="fi-FI" sz="4400" b="1" dirty="0">
                <a:solidFill>
                  <a:srgbClr val="AE0606"/>
                </a:solidFill>
                <a:latin typeface="Desdemona"/>
                <a:cs typeface="Desdemona"/>
              </a:rPr>
              <a:t>Heikinheimo, 1915.</a:t>
            </a:r>
          </a:p>
          <a:p>
            <a:pPr marL="68580" indent="0">
              <a:buNone/>
            </a:pPr>
            <a:endParaRPr lang="fi-FI" b="1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08518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1629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1790538"/>
            <a:ext cx="7024742" cy="390447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i-FI" sz="1500" dirty="0" smtClean="0">
                <a:solidFill>
                  <a:srgbClr val="AE0606"/>
                </a:solidFill>
              </a:rPr>
              <a:t>- </a:t>
            </a:r>
            <a:r>
              <a:rPr lang="fi-FI" sz="1500" dirty="0" err="1">
                <a:solidFill>
                  <a:srgbClr val="AE0606"/>
                </a:solidFill>
              </a:rPr>
              <a:t>i</a:t>
            </a:r>
            <a:r>
              <a:rPr lang="fi-FI" sz="1500" dirty="0" err="1" smtClean="0">
                <a:solidFill>
                  <a:srgbClr val="AE0606"/>
                </a:solidFill>
              </a:rPr>
              <a:t>frågasättande</a:t>
            </a:r>
            <a:r>
              <a:rPr lang="fi-FI" sz="1500" dirty="0" smtClean="0">
                <a:solidFill>
                  <a:srgbClr val="AE0606"/>
                </a:solidFill>
              </a:rPr>
              <a:t> av </a:t>
            </a:r>
            <a:r>
              <a:rPr lang="fi-FI" sz="1500" dirty="0" err="1" smtClean="0">
                <a:solidFill>
                  <a:srgbClr val="AE0606"/>
                </a:solidFill>
              </a:rPr>
              <a:t>bedömningen</a:t>
            </a:r>
            <a:endParaRPr lang="fi-FI" sz="1500" dirty="0" smtClean="0">
              <a:solidFill>
                <a:srgbClr val="AE0606"/>
              </a:solidFill>
            </a:endParaRPr>
          </a:p>
          <a:p>
            <a:endParaRPr lang="fi-FI" dirty="0" smtClean="0"/>
          </a:p>
          <a:p>
            <a:pPr marL="68580" lvl="1" indent="0">
              <a:buNone/>
            </a:pPr>
            <a:r>
              <a:rPr lang="fi-FI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”</a:t>
            </a:r>
            <a:r>
              <a:rPr lang="fi-FI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Lin</a:t>
            </a:r>
            <a:r>
              <a:rPr lang="fi-FI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Jutang</a:t>
            </a:r>
            <a:r>
              <a:rPr lang="fi-FI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kommer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fram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till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slutsatsen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att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det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nuvarande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bedömningssystemet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är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skadligt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,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eftersom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det i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att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på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förhand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fastställa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obligatoriska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läroprestationer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gömmer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sig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risken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,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att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människan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,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som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har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utfört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en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sådan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här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lärokurs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,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tror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sig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kunna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allting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som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krävs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av en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bildad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människa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. 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Man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måste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ge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upp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,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säger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han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,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tanken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på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att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människans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kunskap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på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något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sätt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kan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mätas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eller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 </a:t>
            </a:r>
            <a:r>
              <a:rPr lang="fi-FI" b="1" dirty="0" err="1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undersökas</a:t>
            </a:r>
            <a:r>
              <a:rPr lang="fi-FI" b="1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.</a:t>
            </a:r>
            <a:r>
              <a:rPr lang="fi-FI" dirty="0" smtClean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” </a:t>
            </a:r>
            <a:r>
              <a:rPr lang="fi-FI" dirty="0">
                <a:solidFill>
                  <a:schemeClr val="accent2">
                    <a:lumMod val="75000"/>
                  </a:schemeClr>
                </a:solidFill>
                <a:latin typeface="Courier"/>
                <a:cs typeface="Courier"/>
              </a:rPr>
              <a:t>Koskenniemi, 1967</a:t>
            </a:r>
          </a:p>
          <a:p>
            <a:pPr marL="68580" indent="0">
              <a:buNone/>
            </a:pP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8295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24742" cy="3904479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fi-FI" sz="1600" dirty="0" smtClean="0">
                <a:solidFill>
                  <a:srgbClr val="AE0606"/>
                </a:solidFill>
              </a:rPr>
              <a:t>- </a:t>
            </a:r>
            <a:r>
              <a:rPr lang="fi-FI" sz="1600" dirty="0" err="1" smtClean="0">
                <a:solidFill>
                  <a:srgbClr val="AE0606"/>
                </a:solidFill>
              </a:rPr>
              <a:t>Ifrågasättande</a:t>
            </a:r>
            <a:r>
              <a:rPr lang="fi-FI" sz="1600" dirty="0" smtClean="0">
                <a:solidFill>
                  <a:srgbClr val="AE0606"/>
                </a:solidFill>
              </a:rPr>
              <a:t> av </a:t>
            </a:r>
            <a:r>
              <a:rPr lang="fi-FI" sz="1600" dirty="0" err="1" smtClean="0">
                <a:solidFill>
                  <a:srgbClr val="AE0606"/>
                </a:solidFill>
              </a:rPr>
              <a:t>bedömningen</a:t>
            </a:r>
            <a:endParaRPr lang="fi-FI" sz="16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b="1" dirty="0" err="1">
                <a:solidFill>
                  <a:srgbClr val="AE0606"/>
                </a:solidFill>
              </a:rPr>
              <a:t>m</a:t>
            </a:r>
            <a:r>
              <a:rPr lang="fi-FI" sz="2400" b="1" dirty="0" err="1" smtClean="0">
                <a:solidFill>
                  <a:srgbClr val="AE0606"/>
                </a:solidFill>
              </a:rPr>
              <a:t>ålens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karaktär</a:t>
            </a:r>
            <a:r>
              <a:rPr lang="fi-FI" sz="2400" b="1" dirty="0" smtClean="0">
                <a:solidFill>
                  <a:srgbClr val="AE0606"/>
                </a:solidFill>
              </a:rPr>
              <a:t> i ett </a:t>
            </a:r>
            <a:r>
              <a:rPr lang="fi-FI" sz="2400" b="1" dirty="0" err="1" smtClean="0">
                <a:solidFill>
                  <a:srgbClr val="AE0606"/>
                </a:solidFill>
              </a:rPr>
              <a:t>pluralistiskt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samhälle</a:t>
            </a:r>
            <a:r>
              <a:rPr lang="fi-FI" sz="2400" dirty="0" smtClean="0">
                <a:solidFill>
                  <a:srgbClr val="AE0606"/>
                </a:solidFill>
              </a:rPr>
              <a:t>: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kan</a:t>
            </a:r>
            <a:r>
              <a:rPr lang="fi-FI" dirty="0" smtClean="0">
                <a:solidFill>
                  <a:srgbClr val="AE0606"/>
                </a:solidFill>
              </a:rPr>
              <a:t> det </a:t>
            </a:r>
            <a:r>
              <a:rPr lang="fi-FI" dirty="0" err="1" smtClean="0">
                <a:solidFill>
                  <a:srgbClr val="AE0606"/>
                </a:solidFill>
              </a:rPr>
              <a:t>någonsin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råda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full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enighet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målen</a:t>
            </a:r>
            <a:r>
              <a:rPr lang="fi-FI" dirty="0" smtClean="0">
                <a:solidFill>
                  <a:srgbClr val="AE0606"/>
                </a:solidFill>
              </a:rPr>
              <a:t> för </a:t>
            </a:r>
            <a:r>
              <a:rPr lang="fi-FI" dirty="0" err="1" smtClean="0">
                <a:solidFill>
                  <a:srgbClr val="AE0606"/>
                </a:solidFill>
              </a:rPr>
              <a:t>fostran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enligt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vems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mål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bedömer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man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hur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har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målen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ställts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vem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har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ställt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dem</a:t>
            </a:r>
            <a:endParaRPr lang="fi-FI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endParaRPr lang="fi-FI" dirty="0">
              <a:solidFill>
                <a:srgbClr val="F5C201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”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Svårigheten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är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ändå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att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ställa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sådana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helhetsmål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,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som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skulle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vara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allmänt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godkända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.  </a:t>
            </a:r>
          </a:p>
          <a:p>
            <a:pPr marL="742950" lvl="1" indent="-285750">
              <a:buFontTx/>
              <a:buChar char="-"/>
            </a:pP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I ett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pluralistiskt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samhälle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finns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det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väldigt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olika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uppfattningar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om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kultur-människan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.” </a:t>
            </a:r>
            <a:r>
              <a:rPr lang="fi-FI" sz="2400" dirty="0">
                <a:solidFill>
                  <a:schemeClr val="accent2">
                    <a:lumMod val="75000"/>
                  </a:schemeClr>
                </a:solidFill>
                <a:latin typeface="Futura Condensed"/>
                <a:cs typeface="Futura Condensed"/>
              </a:rPr>
              <a:t>Heinonen &amp; Viljanen, 1980.</a:t>
            </a:r>
          </a:p>
          <a:p>
            <a:pPr marL="68580" indent="0">
              <a:buNone/>
            </a:pP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61681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971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88408" y="2734366"/>
            <a:ext cx="4892066" cy="317542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6000" dirty="0" err="1" smtClean="0">
                <a:solidFill>
                  <a:srgbClr val="AE0606"/>
                </a:solidFill>
              </a:rPr>
              <a:t>processen</a:t>
            </a:r>
            <a:endParaRPr lang="fi-FI" sz="6000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6000" dirty="0" err="1" smtClean="0">
                <a:solidFill>
                  <a:srgbClr val="AE0606"/>
                </a:solidFill>
              </a:rPr>
              <a:t>dialogen</a:t>
            </a:r>
            <a:endParaRPr lang="fi-FI" sz="6000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6000" dirty="0" err="1" smtClean="0">
                <a:solidFill>
                  <a:srgbClr val="AE0606"/>
                </a:solidFill>
              </a:rPr>
              <a:t>reflektionen</a:t>
            </a:r>
            <a:endParaRPr lang="fi-FI" sz="6000" dirty="0" smtClean="0">
              <a:solidFill>
                <a:srgbClr val="AE0606"/>
              </a:solidFill>
            </a:endParaRPr>
          </a:p>
          <a:p>
            <a:pPr marL="0" indent="0">
              <a:buNone/>
            </a:pPr>
            <a:endParaRPr lang="fi-FI" sz="6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511001">
            <a:off x="440361" y="2399184"/>
            <a:ext cx="3633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Du </a:t>
            </a:r>
            <a:r>
              <a:rPr lang="en-US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kommer</a:t>
            </a:r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väl</a:t>
            </a:r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ihåg</a:t>
            </a:r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:</a:t>
            </a:r>
            <a:endParaRPr lang="en-US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2471" y="117671"/>
            <a:ext cx="3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AE0606"/>
                </a:solidFill>
              </a:rPr>
              <a:t>Österbotten</a:t>
            </a:r>
            <a:r>
              <a:rPr lang="en-US" dirty="0" smtClean="0">
                <a:solidFill>
                  <a:srgbClr val="AE0606"/>
                </a:solidFill>
              </a:rPr>
              <a:t> 160817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421439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0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24742" cy="3904479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fi-FI" sz="1800" dirty="0" smtClean="0">
                <a:solidFill>
                  <a:srgbClr val="AE0606"/>
                </a:solidFill>
              </a:rPr>
              <a:t>- </a:t>
            </a:r>
            <a:r>
              <a:rPr lang="fi-FI" sz="1800" dirty="0" err="1" smtClean="0">
                <a:solidFill>
                  <a:srgbClr val="AE0606"/>
                </a:solidFill>
              </a:rPr>
              <a:t>Ifrågasättande</a:t>
            </a:r>
            <a:r>
              <a:rPr lang="fi-FI" sz="1800" dirty="0" smtClean="0">
                <a:solidFill>
                  <a:srgbClr val="AE0606"/>
                </a:solidFill>
              </a:rPr>
              <a:t> av </a:t>
            </a:r>
            <a:r>
              <a:rPr lang="fi-FI" sz="1800" dirty="0" err="1" smtClean="0">
                <a:solidFill>
                  <a:srgbClr val="AE0606"/>
                </a:solidFill>
              </a:rPr>
              <a:t>bedömningen</a:t>
            </a:r>
            <a:endParaRPr lang="fi-FI" sz="18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b="1" dirty="0" err="1">
                <a:solidFill>
                  <a:srgbClr val="AE0606"/>
                </a:solidFill>
              </a:rPr>
              <a:t>k</a:t>
            </a:r>
            <a:r>
              <a:rPr lang="fi-FI" sz="2800" b="1" dirty="0" err="1" smtClean="0">
                <a:solidFill>
                  <a:srgbClr val="AE0606"/>
                </a:solidFill>
              </a:rPr>
              <a:t>unskapens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karaktär</a:t>
            </a:r>
            <a:endParaRPr lang="fi-FI" sz="2800" b="1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>
                <a:solidFill>
                  <a:srgbClr val="AE0606"/>
                </a:solidFill>
              </a:rPr>
              <a:t>i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människans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verksamhet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ingår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alltid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inexakthet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och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slumpmässighet</a:t>
            </a:r>
            <a:r>
              <a:rPr lang="fi-FI" sz="2400" dirty="0" smtClean="0">
                <a:solidFill>
                  <a:srgbClr val="AE0606"/>
                </a:solidFill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</a:rPr>
              <a:t>även</a:t>
            </a:r>
            <a:r>
              <a:rPr lang="fi-FI" sz="2400" dirty="0" smtClean="0">
                <a:solidFill>
                  <a:srgbClr val="AE0606"/>
                </a:solidFill>
              </a:rPr>
              <a:t> i </a:t>
            </a:r>
            <a:r>
              <a:rPr lang="fi-FI" sz="2400" dirty="0" err="1" smtClean="0">
                <a:solidFill>
                  <a:srgbClr val="AE0606"/>
                </a:solidFill>
              </a:rPr>
              <a:t>bedömarens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verksamhet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fi-FI" sz="2400" dirty="0" smtClean="0">
                <a:solidFill>
                  <a:srgbClr val="AE0606"/>
                </a:solidFill>
              </a:rPr>
              <a:t>=</a:t>
            </a:r>
            <a:r>
              <a:rPr lang="fi-FI" sz="2400" dirty="0">
                <a:solidFill>
                  <a:srgbClr val="AE0606"/>
                </a:solidFill>
              </a:rPr>
              <a:t>&gt; </a:t>
            </a:r>
            <a:r>
              <a:rPr lang="fi-FI" sz="2400" dirty="0" err="1" smtClean="0">
                <a:solidFill>
                  <a:srgbClr val="AE0606"/>
                </a:solidFill>
              </a:rPr>
              <a:t>bedömningskunskapen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kan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aldrig</a:t>
            </a:r>
            <a:r>
              <a:rPr lang="fi-FI" sz="2400" dirty="0" smtClean="0">
                <a:solidFill>
                  <a:srgbClr val="AE0606"/>
                </a:solidFill>
              </a:rPr>
              <a:t> vara </a:t>
            </a:r>
            <a:r>
              <a:rPr lang="fi-FI" sz="2400" dirty="0" err="1" smtClean="0">
                <a:solidFill>
                  <a:srgbClr val="AE0606"/>
                </a:solidFill>
              </a:rPr>
              <a:t>helt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sanningsenlig</a:t>
            </a:r>
            <a:r>
              <a:rPr lang="fi-FI" sz="2400" dirty="0" smtClean="0">
                <a:solidFill>
                  <a:srgbClr val="AE0606"/>
                </a:solidFill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</a:rPr>
              <a:t>innehåller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alltid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fel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fi-FI" sz="2400" dirty="0" smtClean="0">
                <a:solidFill>
                  <a:srgbClr val="AE0606"/>
                </a:solidFill>
              </a:rPr>
              <a:t>=</a:t>
            </a:r>
            <a:r>
              <a:rPr lang="fi-FI" sz="2400" dirty="0">
                <a:solidFill>
                  <a:srgbClr val="AE0606"/>
                </a:solidFill>
              </a:rPr>
              <a:t>&gt; </a:t>
            </a:r>
            <a:r>
              <a:rPr lang="fi-FI" sz="2400" dirty="0" err="1" smtClean="0">
                <a:solidFill>
                  <a:srgbClr val="AE0606"/>
                </a:solidFill>
              </a:rPr>
              <a:t>är</a:t>
            </a:r>
            <a:r>
              <a:rPr lang="fi-FI" sz="2400" dirty="0" smtClean="0">
                <a:solidFill>
                  <a:srgbClr val="AE0606"/>
                </a:solidFill>
              </a:rPr>
              <a:t> det </a:t>
            </a:r>
            <a:r>
              <a:rPr lang="fi-FI" sz="2400" dirty="0" err="1" smtClean="0">
                <a:solidFill>
                  <a:srgbClr val="AE0606"/>
                </a:solidFill>
              </a:rPr>
              <a:t>meningsfullt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att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försöka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ge</a:t>
            </a:r>
            <a:r>
              <a:rPr lang="fi-FI" sz="2400" dirty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exakta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handlingsråd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och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rekommedationer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på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basen</a:t>
            </a:r>
            <a:r>
              <a:rPr lang="fi-FI" sz="2400" dirty="0" smtClean="0">
                <a:solidFill>
                  <a:srgbClr val="AE0606"/>
                </a:solidFill>
              </a:rPr>
              <a:t> av </a:t>
            </a:r>
            <a:r>
              <a:rPr lang="fi-FI" sz="2400" dirty="0" err="1" smtClean="0">
                <a:solidFill>
                  <a:srgbClr val="AE0606"/>
                </a:solidFill>
              </a:rPr>
              <a:t>bedömningskunskapen</a:t>
            </a:r>
            <a:endParaRPr lang="fi-FI" sz="2400" dirty="0">
              <a:solidFill>
                <a:srgbClr val="AE0606"/>
              </a:solidFill>
            </a:endParaRPr>
          </a:p>
          <a:p>
            <a:pPr lvl="1"/>
            <a:endParaRPr lang="fi-FI" dirty="0">
              <a:solidFill>
                <a:srgbClr val="AE0606"/>
              </a:solidFill>
            </a:endParaRPr>
          </a:p>
          <a:p>
            <a:pPr marL="68580" indent="0">
              <a:buNone/>
            </a:pP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40416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2713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024742" cy="3904479"/>
          </a:xfrm>
        </p:spPr>
        <p:txBody>
          <a:bodyPr>
            <a:normAutofit/>
          </a:bodyPr>
          <a:lstStyle/>
          <a:p>
            <a:pPr marL="68580" indent="0">
              <a:buNone/>
            </a:pPr>
            <a:r>
              <a:rPr lang="fi-FI" sz="1700" dirty="0" smtClean="0">
                <a:solidFill>
                  <a:srgbClr val="AE0606"/>
                </a:solidFill>
              </a:rPr>
              <a:t>- </a:t>
            </a:r>
            <a:r>
              <a:rPr lang="fi-FI" sz="1700" dirty="0" err="1">
                <a:solidFill>
                  <a:srgbClr val="AE0606"/>
                </a:solidFill>
              </a:rPr>
              <a:t>i</a:t>
            </a:r>
            <a:r>
              <a:rPr lang="fi-FI" sz="1700" dirty="0" err="1" smtClean="0">
                <a:solidFill>
                  <a:srgbClr val="AE0606"/>
                </a:solidFill>
              </a:rPr>
              <a:t>frågasättande</a:t>
            </a:r>
            <a:r>
              <a:rPr lang="fi-FI" sz="1700" dirty="0" smtClean="0">
                <a:solidFill>
                  <a:srgbClr val="AE0606"/>
                </a:solidFill>
              </a:rPr>
              <a:t> av </a:t>
            </a:r>
            <a:r>
              <a:rPr lang="fi-FI" sz="1700" dirty="0" err="1" smtClean="0">
                <a:solidFill>
                  <a:srgbClr val="AE0606"/>
                </a:solidFill>
              </a:rPr>
              <a:t>bedömningen</a:t>
            </a:r>
            <a:endParaRPr lang="fi-FI" sz="1700" dirty="0" smtClean="0">
              <a:solidFill>
                <a:srgbClr val="AE0606"/>
              </a:solidFill>
            </a:endParaRPr>
          </a:p>
          <a:p>
            <a:pPr marL="365760" lvl="1" indent="0">
              <a:buNone/>
            </a:pPr>
            <a:endParaRPr lang="fi-FI" dirty="0"/>
          </a:p>
          <a:p>
            <a:pPr marL="457200" lvl="1" indent="0">
              <a:buNone/>
            </a:pP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”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Bedömningen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av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eleverna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är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beroende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på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många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enskilda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faktorer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och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det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är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omöjligt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att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här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komma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till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en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objektiv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sanning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,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om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man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vill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behålla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skolan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som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en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levande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 </a:t>
            </a:r>
            <a:r>
              <a:rPr lang="fi-FI" sz="3200" dirty="0" err="1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skola</a:t>
            </a:r>
            <a:r>
              <a:rPr lang="fi-FI" sz="3200" dirty="0" smtClean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.” </a:t>
            </a:r>
            <a:r>
              <a:rPr lang="fi-FI" sz="3200" dirty="0">
                <a:solidFill>
                  <a:schemeClr val="accent2">
                    <a:lumMod val="75000"/>
                  </a:schemeClr>
                </a:solidFill>
                <a:latin typeface="Futura"/>
                <a:cs typeface="Futura"/>
              </a:rPr>
              <a:t>Oksanen, 1937</a:t>
            </a:r>
          </a:p>
          <a:p>
            <a:pPr marL="68580" indent="0">
              <a:buNone/>
            </a:pPr>
            <a:endParaRPr lang="fi-FI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93579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964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1" y="1435396"/>
            <a:ext cx="7473187" cy="5145976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fi-FI" sz="1800" dirty="0" smtClean="0">
                <a:solidFill>
                  <a:srgbClr val="AE0606"/>
                </a:solidFill>
              </a:rPr>
              <a:t>- </a:t>
            </a:r>
            <a:r>
              <a:rPr lang="fi-FI" sz="1800" dirty="0" err="1">
                <a:solidFill>
                  <a:srgbClr val="AE0606"/>
                </a:solidFill>
              </a:rPr>
              <a:t>i</a:t>
            </a:r>
            <a:r>
              <a:rPr lang="fi-FI" sz="1800" dirty="0" err="1" smtClean="0">
                <a:solidFill>
                  <a:srgbClr val="AE0606"/>
                </a:solidFill>
              </a:rPr>
              <a:t>frågasättande</a:t>
            </a:r>
            <a:r>
              <a:rPr lang="fi-FI" sz="1800" dirty="0" smtClean="0">
                <a:solidFill>
                  <a:srgbClr val="AE0606"/>
                </a:solidFill>
              </a:rPr>
              <a:t> av </a:t>
            </a:r>
            <a:r>
              <a:rPr lang="fi-FI" sz="1800" dirty="0" err="1" smtClean="0">
                <a:solidFill>
                  <a:srgbClr val="AE0606"/>
                </a:solidFill>
              </a:rPr>
              <a:t>bedömningen</a:t>
            </a:r>
            <a:endParaRPr lang="fi-FI" sz="1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b="1" dirty="0" err="1">
                <a:solidFill>
                  <a:srgbClr val="AE0606"/>
                </a:solidFill>
              </a:rPr>
              <a:t>k</a:t>
            </a:r>
            <a:r>
              <a:rPr lang="fi-FI" sz="2800" b="1" dirty="0" err="1" smtClean="0">
                <a:solidFill>
                  <a:srgbClr val="AE0606"/>
                </a:solidFill>
              </a:rPr>
              <a:t>araktären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på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människans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verksamhet</a:t>
            </a:r>
            <a:endParaRPr lang="fi-FI" sz="2800" b="1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m</a:t>
            </a:r>
            <a:r>
              <a:rPr lang="fi-FI" sz="2400" dirty="0" err="1" smtClean="0">
                <a:solidFill>
                  <a:srgbClr val="AE0606"/>
                </a:solidFill>
              </a:rPr>
              <a:t>änniskans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verksamhet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kan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>
                <a:solidFill>
                  <a:srgbClr val="AE0606"/>
                </a:solidFill>
              </a:rPr>
              <a:t>i</a:t>
            </a:r>
            <a:r>
              <a:rPr lang="fi-FI" sz="2400" dirty="0" err="1" smtClean="0">
                <a:solidFill>
                  <a:srgbClr val="AE0606"/>
                </a:solidFill>
              </a:rPr>
              <a:t>nte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helt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förutsägas</a:t>
            </a:r>
            <a:r>
              <a:rPr lang="fi-FI" sz="2400" dirty="0" smtClean="0">
                <a:solidFill>
                  <a:srgbClr val="AE0606"/>
                </a:solidFill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</a:rPr>
              <a:t>inte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helt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styras</a:t>
            </a:r>
            <a:endParaRPr lang="fi-FI" sz="24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v</a:t>
            </a:r>
            <a:r>
              <a:rPr lang="fi-FI" sz="2400" dirty="0" err="1" smtClean="0">
                <a:solidFill>
                  <a:srgbClr val="AE0606"/>
                </a:solidFill>
              </a:rPr>
              <a:t>erksamheten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innehåller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alltid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okända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villkor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och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icke-avsedda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följder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endParaRPr lang="fi-FI" sz="24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>
                <a:solidFill>
                  <a:srgbClr val="AE0606"/>
                </a:solidFill>
              </a:rPr>
              <a:t>=&gt; </a:t>
            </a:r>
            <a:r>
              <a:rPr lang="fi-FI" sz="2400" dirty="0" err="1" smtClean="0">
                <a:solidFill>
                  <a:srgbClr val="AE0606"/>
                </a:solidFill>
              </a:rPr>
              <a:t>är</a:t>
            </a:r>
            <a:r>
              <a:rPr lang="fi-FI" sz="2400" dirty="0" smtClean="0">
                <a:solidFill>
                  <a:srgbClr val="AE0606"/>
                </a:solidFill>
              </a:rPr>
              <a:t> det </a:t>
            </a:r>
            <a:r>
              <a:rPr lang="fi-FI" sz="2400" dirty="0" err="1" smtClean="0">
                <a:solidFill>
                  <a:srgbClr val="AE0606"/>
                </a:solidFill>
              </a:rPr>
              <a:t>meningsfullt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att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med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hjälp</a:t>
            </a:r>
            <a:r>
              <a:rPr lang="fi-FI" sz="2400" dirty="0" smtClean="0">
                <a:solidFill>
                  <a:srgbClr val="AE0606"/>
                </a:solidFill>
              </a:rPr>
              <a:t> av </a:t>
            </a:r>
            <a:r>
              <a:rPr lang="fi-FI" sz="2400" dirty="0" err="1" smtClean="0">
                <a:solidFill>
                  <a:srgbClr val="AE0606"/>
                </a:solidFill>
              </a:rPr>
              <a:t>bedömningskunskap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sträva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till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att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styra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verksamheten</a:t>
            </a:r>
            <a:r>
              <a:rPr lang="fi-FI" sz="2400" dirty="0" smtClean="0">
                <a:solidFill>
                  <a:srgbClr val="AE0606"/>
                </a:solidFill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</a:rPr>
              <a:t>är</a:t>
            </a:r>
            <a:r>
              <a:rPr lang="fi-FI" sz="2400" dirty="0" smtClean="0">
                <a:solidFill>
                  <a:srgbClr val="AE0606"/>
                </a:solidFill>
              </a:rPr>
              <a:t> det </a:t>
            </a:r>
            <a:r>
              <a:rPr lang="fi-FI" sz="2400" dirty="0" err="1" smtClean="0">
                <a:solidFill>
                  <a:srgbClr val="AE0606"/>
                </a:solidFill>
              </a:rPr>
              <a:t>meningsfullt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att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ge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exakta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verksamhetsinstruktioner</a:t>
            </a:r>
            <a:endParaRPr lang="fi-FI" sz="2400" dirty="0">
              <a:solidFill>
                <a:srgbClr val="AE0606"/>
              </a:solidFill>
            </a:endParaRPr>
          </a:p>
          <a:p>
            <a:pPr marL="68580" indent="0">
              <a:buNone/>
            </a:pPr>
            <a:endParaRPr lang="fi-FI" sz="3600" dirty="0">
              <a:solidFill>
                <a:srgbClr val="F5C20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687253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6667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0" y="2782322"/>
            <a:ext cx="7024742" cy="3092183"/>
          </a:xfrm>
        </p:spPr>
        <p:txBody>
          <a:bodyPr>
            <a:normAutofit lnSpcReduction="10000"/>
          </a:bodyPr>
          <a:lstStyle/>
          <a:p>
            <a:pPr marL="68580" indent="0">
              <a:buNone/>
            </a:pPr>
            <a:r>
              <a:rPr lang="fi-FI" sz="1800" dirty="0" smtClean="0">
                <a:solidFill>
                  <a:srgbClr val="AE0606"/>
                </a:solidFill>
              </a:rPr>
              <a:t>- </a:t>
            </a:r>
            <a:r>
              <a:rPr lang="fi-FI" sz="1800" dirty="0" err="1">
                <a:solidFill>
                  <a:srgbClr val="AE0606"/>
                </a:solidFill>
              </a:rPr>
              <a:t>i</a:t>
            </a:r>
            <a:r>
              <a:rPr lang="fi-FI" sz="1800" dirty="0" err="1" smtClean="0">
                <a:solidFill>
                  <a:srgbClr val="AE0606"/>
                </a:solidFill>
              </a:rPr>
              <a:t>frågasättande</a:t>
            </a:r>
            <a:r>
              <a:rPr lang="fi-FI" sz="1800" dirty="0" smtClean="0">
                <a:solidFill>
                  <a:srgbClr val="AE0606"/>
                </a:solidFill>
              </a:rPr>
              <a:t> av </a:t>
            </a:r>
            <a:r>
              <a:rPr lang="fi-FI" sz="1800" dirty="0" err="1" smtClean="0">
                <a:solidFill>
                  <a:srgbClr val="AE0606"/>
                </a:solidFill>
              </a:rPr>
              <a:t>bedömningen</a:t>
            </a:r>
            <a:endParaRPr lang="fi-FI" sz="18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b="1" dirty="0" err="1">
                <a:solidFill>
                  <a:srgbClr val="AE0606"/>
                </a:solidFill>
              </a:rPr>
              <a:t>s</a:t>
            </a:r>
            <a:r>
              <a:rPr lang="fi-FI" sz="2800" b="1" dirty="0" err="1" smtClean="0">
                <a:solidFill>
                  <a:srgbClr val="AE0606"/>
                </a:solidFill>
              </a:rPr>
              <a:t>ättet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att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organisera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skolan</a:t>
            </a:r>
            <a:endParaRPr lang="fi-FI" sz="2800" b="1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s</a:t>
            </a:r>
            <a:r>
              <a:rPr lang="fi-FI" sz="2400" dirty="0" err="1" smtClean="0">
                <a:solidFill>
                  <a:srgbClr val="AE0606"/>
                </a:solidFill>
              </a:rPr>
              <a:t>kolan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är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organiserad</a:t>
            </a:r>
            <a:r>
              <a:rPr lang="fi-FI" sz="2400" dirty="0" smtClean="0">
                <a:solidFill>
                  <a:srgbClr val="AE0606"/>
                </a:solidFill>
              </a:rPr>
              <a:t> i </a:t>
            </a:r>
            <a:r>
              <a:rPr lang="fi-FI" sz="2400" dirty="0" err="1" smtClean="0">
                <a:solidFill>
                  <a:srgbClr val="AE0606"/>
                </a:solidFill>
              </a:rPr>
              <a:t>nivåer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och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grader</a:t>
            </a:r>
            <a:r>
              <a:rPr lang="fi-FI" sz="2400" dirty="0" smtClean="0">
                <a:solidFill>
                  <a:srgbClr val="AE0606"/>
                </a:solidFill>
              </a:rPr>
              <a:t>; </a:t>
            </a:r>
            <a:r>
              <a:rPr lang="fi-FI" sz="2400" dirty="0" err="1" smtClean="0">
                <a:solidFill>
                  <a:srgbClr val="AE0606"/>
                </a:solidFill>
              </a:rPr>
              <a:t>är</a:t>
            </a:r>
            <a:r>
              <a:rPr lang="fi-FI" sz="2400" dirty="0" smtClean="0">
                <a:solidFill>
                  <a:srgbClr val="AE0606"/>
                </a:solidFill>
              </a:rPr>
              <a:t> det </a:t>
            </a:r>
            <a:r>
              <a:rPr lang="fi-FI" sz="2400" dirty="0" err="1" smtClean="0">
                <a:solidFill>
                  <a:srgbClr val="AE0606"/>
                </a:solidFill>
              </a:rPr>
              <a:t>enda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sättet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att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organisera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skolan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på</a:t>
            </a:r>
            <a:r>
              <a:rPr lang="fi-FI" sz="2400" dirty="0" smtClean="0">
                <a:solidFill>
                  <a:srgbClr val="AE0606"/>
                </a:solidFill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</a:rPr>
              <a:t>kunde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skolan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organiseras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på</a:t>
            </a:r>
            <a:r>
              <a:rPr lang="fi-FI" sz="2400" dirty="0" smtClean="0">
                <a:solidFill>
                  <a:srgbClr val="AE0606"/>
                </a:solidFill>
              </a:rPr>
              <a:t> annat </a:t>
            </a:r>
            <a:r>
              <a:rPr lang="fi-FI" sz="2400" dirty="0" err="1" smtClean="0">
                <a:solidFill>
                  <a:srgbClr val="AE0606"/>
                </a:solidFill>
              </a:rPr>
              <a:t>sätt</a:t>
            </a:r>
            <a:endParaRPr lang="fi-FI" sz="24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 smtClean="0">
                <a:solidFill>
                  <a:srgbClr val="AE0606"/>
                </a:solidFill>
              </a:rPr>
              <a:t>hurdan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kunde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bedömningen</a:t>
            </a:r>
            <a:r>
              <a:rPr lang="fi-FI" sz="2400" dirty="0" smtClean="0">
                <a:solidFill>
                  <a:srgbClr val="AE0606"/>
                </a:solidFill>
              </a:rPr>
              <a:t> vara i en </a:t>
            </a:r>
            <a:r>
              <a:rPr lang="fi-FI" sz="2400" dirty="0" err="1" smtClean="0">
                <a:solidFill>
                  <a:srgbClr val="AE0606"/>
                </a:solidFill>
              </a:rPr>
              <a:t>skola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som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organiserats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på</a:t>
            </a:r>
            <a:r>
              <a:rPr lang="fi-FI" sz="2400" dirty="0" smtClean="0">
                <a:solidFill>
                  <a:srgbClr val="AE0606"/>
                </a:solidFill>
              </a:rPr>
              <a:t> annat </a:t>
            </a:r>
            <a:r>
              <a:rPr lang="fi-FI" sz="2400" dirty="0" err="1" smtClean="0">
                <a:solidFill>
                  <a:srgbClr val="AE0606"/>
                </a:solidFill>
              </a:rPr>
              <a:t>sätt</a:t>
            </a:r>
            <a:endParaRPr lang="fi-FI" sz="24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19151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190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0" y="2782322"/>
            <a:ext cx="7024742" cy="3092183"/>
          </a:xfrm>
        </p:spPr>
        <p:txBody>
          <a:bodyPr>
            <a:normAutofit fontScale="92500"/>
          </a:bodyPr>
          <a:lstStyle/>
          <a:p>
            <a:pPr marL="68580" indent="0">
              <a:buNone/>
            </a:pPr>
            <a:r>
              <a:rPr lang="fi-FI" sz="1800" dirty="0" smtClean="0">
                <a:solidFill>
                  <a:srgbClr val="AE0606"/>
                </a:solidFill>
              </a:rPr>
              <a:t>- </a:t>
            </a:r>
            <a:r>
              <a:rPr lang="fi-FI" sz="1800" dirty="0" err="1" smtClean="0">
                <a:solidFill>
                  <a:srgbClr val="AE0606"/>
                </a:solidFill>
              </a:rPr>
              <a:t>Ifrågasättande</a:t>
            </a:r>
            <a:r>
              <a:rPr lang="fi-FI" sz="1800" dirty="0" smtClean="0">
                <a:solidFill>
                  <a:srgbClr val="AE0606"/>
                </a:solidFill>
              </a:rPr>
              <a:t> av </a:t>
            </a:r>
            <a:r>
              <a:rPr lang="fi-FI" sz="1800" dirty="0" err="1" smtClean="0">
                <a:solidFill>
                  <a:srgbClr val="AE0606"/>
                </a:solidFill>
              </a:rPr>
              <a:t>bedömningen</a:t>
            </a:r>
            <a:endParaRPr lang="fi-FI" sz="18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b="1" dirty="0" err="1">
                <a:solidFill>
                  <a:srgbClr val="AE0606"/>
                </a:solidFill>
              </a:rPr>
              <a:t>b</a:t>
            </a:r>
            <a:r>
              <a:rPr lang="fi-FI" sz="2800" b="1" dirty="0" err="1" smtClean="0">
                <a:solidFill>
                  <a:srgbClr val="AE0606"/>
                </a:solidFill>
              </a:rPr>
              <a:t>edömningen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som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kontroll</a:t>
            </a:r>
            <a:r>
              <a:rPr lang="fi-FI" sz="2800" b="1" dirty="0" smtClean="0">
                <a:solidFill>
                  <a:srgbClr val="AE0606"/>
                </a:solidFill>
              </a:rPr>
              <a:t>, </a:t>
            </a:r>
            <a:r>
              <a:rPr lang="fi-FI" sz="2800" b="1" dirty="0" err="1" smtClean="0">
                <a:solidFill>
                  <a:srgbClr val="AE0606"/>
                </a:solidFill>
              </a:rPr>
              <a:t>maktbruk</a:t>
            </a:r>
            <a:endParaRPr lang="fi-FI" sz="2800" b="1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d</a:t>
            </a:r>
            <a:r>
              <a:rPr lang="fi-FI" sz="2400" dirty="0" err="1" smtClean="0">
                <a:solidFill>
                  <a:srgbClr val="AE0606"/>
                </a:solidFill>
              </a:rPr>
              <a:t>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symboliska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makten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bestämmer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inte</a:t>
            </a:r>
            <a:r>
              <a:rPr lang="fi-FI" sz="2400" dirty="0" smtClean="0">
                <a:solidFill>
                  <a:srgbClr val="AE0606"/>
                </a:solidFill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</a:rPr>
              <a:t>vad</a:t>
            </a:r>
            <a:r>
              <a:rPr lang="fi-FI" sz="2400" dirty="0" smtClean="0">
                <a:solidFill>
                  <a:srgbClr val="AE0606"/>
                </a:solidFill>
              </a:rPr>
              <a:t> du </a:t>
            </a:r>
            <a:r>
              <a:rPr lang="fi-FI" sz="2400" dirty="0" err="1" smtClean="0">
                <a:solidFill>
                  <a:srgbClr val="AE0606"/>
                </a:solidFill>
              </a:rPr>
              <a:t>gör</a:t>
            </a:r>
            <a:r>
              <a:rPr lang="fi-FI" sz="2400" dirty="0" smtClean="0">
                <a:solidFill>
                  <a:srgbClr val="AE0606"/>
                </a:solidFill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</a:rPr>
              <a:t>utan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berättar</a:t>
            </a:r>
            <a:r>
              <a:rPr lang="fi-FI" sz="2400" dirty="0" smtClean="0">
                <a:solidFill>
                  <a:srgbClr val="AE0606"/>
                </a:solidFill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</a:rPr>
              <a:t>vad</a:t>
            </a:r>
            <a:r>
              <a:rPr lang="fi-FI" sz="2400" dirty="0" smtClean="0">
                <a:solidFill>
                  <a:srgbClr val="AE0606"/>
                </a:solidFill>
              </a:rPr>
              <a:t> du </a:t>
            </a:r>
            <a:r>
              <a:rPr lang="fi-FI" sz="2400" dirty="0" err="1" smtClean="0">
                <a:solidFill>
                  <a:srgbClr val="AE0606"/>
                </a:solidFill>
              </a:rPr>
              <a:t>är</a:t>
            </a:r>
            <a:endParaRPr lang="fi-FI" sz="24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>
                <a:solidFill>
                  <a:srgbClr val="AE0606"/>
                </a:solidFill>
              </a:rPr>
              <a:t>i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den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symboliska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makten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använder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målen</a:t>
            </a:r>
            <a:r>
              <a:rPr lang="fi-FI" sz="2400" dirty="0" smtClean="0">
                <a:solidFill>
                  <a:srgbClr val="AE0606"/>
                </a:solidFill>
              </a:rPr>
              <a:t> för </a:t>
            </a:r>
            <a:r>
              <a:rPr lang="fi-FI" sz="2400" dirty="0" err="1" smtClean="0">
                <a:solidFill>
                  <a:srgbClr val="AE0606"/>
                </a:solidFill>
              </a:rPr>
              <a:t>makten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frikostigt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maktens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medel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på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sig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själv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och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deltar</a:t>
            </a:r>
            <a:r>
              <a:rPr lang="fi-FI" sz="2400" dirty="0" smtClean="0">
                <a:solidFill>
                  <a:srgbClr val="AE0606"/>
                </a:solidFill>
              </a:rPr>
              <a:t> i </a:t>
            </a:r>
            <a:r>
              <a:rPr lang="fi-FI" sz="2400" dirty="0" err="1" smtClean="0">
                <a:solidFill>
                  <a:srgbClr val="AE0606"/>
                </a:solidFill>
              </a:rPr>
              <a:t>att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sitt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eget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underkastande</a:t>
            </a:r>
            <a:endParaRPr lang="fi-FI" sz="24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2978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05243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1770" y="2318865"/>
            <a:ext cx="8408054" cy="4281750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fi-FI" sz="2000" dirty="0" smtClean="0">
                <a:solidFill>
                  <a:srgbClr val="AE0606"/>
                </a:solidFill>
              </a:rPr>
              <a:t>- </a:t>
            </a:r>
            <a:r>
              <a:rPr lang="fi-FI" sz="2000" dirty="0" err="1" smtClean="0">
                <a:solidFill>
                  <a:srgbClr val="AE0606"/>
                </a:solidFill>
              </a:rPr>
              <a:t>Ifrågasättande</a:t>
            </a:r>
            <a:r>
              <a:rPr lang="fi-FI" sz="2000" dirty="0" smtClean="0">
                <a:solidFill>
                  <a:srgbClr val="AE0606"/>
                </a:solidFill>
              </a:rPr>
              <a:t> av </a:t>
            </a:r>
            <a:r>
              <a:rPr lang="fi-FI" sz="2000" dirty="0" err="1" smtClean="0">
                <a:solidFill>
                  <a:srgbClr val="AE0606"/>
                </a:solidFill>
              </a:rPr>
              <a:t>bedömningen</a:t>
            </a:r>
            <a:endParaRPr lang="fi-FI" sz="20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200" b="1" dirty="0" err="1">
                <a:solidFill>
                  <a:srgbClr val="AE0606"/>
                </a:solidFill>
              </a:rPr>
              <a:t>v</a:t>
            </a:r>
            <a:r>
              <a:rPr lang="fi-FI" sz="3200" b="1" dirty="0" err="1" smtClean="0">
                <a:solidFill>
                  <a:srgbClr val="AE0606"/>
                </a:solidFill>
              </a:rPr>
              <a:t>ad</a:t>
            </a:r>
            <a:r>
              <a:rPr lang="fi-FI" sz="3200" b="1" dirty="0" smtClean="0">
                <a:solidFill>
                  <a:srgbClr val="AE0606"/>
                </a:solidFill>
              </a:rPr>
              <a:t> </a:t>
            </a:r>
            <a:r>
              <a:rPr lang="fi-FI" sz="3200" b="1" dirty="0" err="1" smtClean="0">
                <a:solidFill>
                  <a:srgbClr val="AE0606"/>
                </a:solidFill>
              </a:rPr>
              <a:t>står</a:t>
            </a:r>
            <a:r>
              <a:rPr lang="fi-FI" sz="3200" b="1" dirty="0" smtClean="0">
                <a:solidFill>
                  <a:srgbClr val="AE0606"/>
                </a:solidFill>
              </a:rPr>
              <a:t> i </a:t>
            </a:r>
            <a:r>
              <a:rPr lang="fi-FI" sz="3200" b="1" dirty="0" err="1" smtClean="0">
                <a:solidFill>
                  <a:srgbClr val="AE0606"/>
                </a:solidFill>
              </a:rPr>
              <a:t>centrum</a:t>
            </a:r>
            <a:r>
              <a:rPr lang="fi-FI" sz="3200" b="1" dirty="0" smtClean="0">
                <a:solidFill>
                  <a:srgbClr val="AE0606"/>
                </a:solidFill>
              </a:rPr>
              <a:t> för </a:t>
            </a:r>
            <a:r>
              <a:rPr lang="fi-FI" sz="3200" b="1" dirty="0" err="1" smtClean="0">
                <a:solidFill>
                  <a:srgbClr val="AE0606"/>
                </a:solidFill>
              </a:rPr>
              <a:t>utbildningen</a:t>
            </a:r>
            <a:endParaRPr lang="fi-FI" sz="3200" b="1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f</a:t>
            </a:r>
            <a:r>
              <a:rPr lang="fi-FI" sz="2800" dirty="0" err="1" smtClean="0">
                <a:solidFill>
                  <a:srgbClr val="AE0606"/>
                </a:solidFill>
              </a:rPr>
              <a:t>inns</a:t>
            </a:r>
            <a:r>
              <a:rPr lang="fi-FI" sz="2800" dirty="0" smtClean="0">
                <a:solidFill>
                  <a:srgbClr val="AE0606"/>
                </a:solidFill>
              </a:rPr>
              <a:t> i </a:t>
            </a:r>
            <a:r>
              <a:rPr lang="fi-FI" sz="2800" dirty="0" err="1" smtClean="0">
                <a:solidFill>
                  <a:srgbClr val="AE0606"/>
                </a:solidFill>
              </a:rPr>
              <a:t>centrum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u="sng" dirty="0" err="1" smtClean="0">
                <a:solidFill>
                  <a:srgbClr val="AE0606"/>
                </a:solidFill>
              </a:rPr>
              <a:t>sättet</a:t>
            </a:r>
            <a:r>
              <a:rPr lang="fi-FI" sz="2800" u="sng" dirty="0" smtClean="0">
                <a:solidFill>
                  <a:srgbClr val="AE0606"/>
                </a:solidFill>
              </a:rPr>
              <a:t> </a:t>
            </a:r>
            <a:r>
              <a:rPr lang="fi-FI" sz="2800" u="sng" dirty="0" err="1" smtClean="0">
                <a:solidFill>
                  <a:srgbClr val="AE0606"/>
                </a:solidFill>
              </a:rPr>
              <a:t>att</a:t>
            </a:r>
            <a:r>
              <a:rPr lang="fi-FI" sz="2800" u="sng" dirty="0" smtClean="0">
                <a:solidFill>
                  <a:srgbClr val="AE0606"/>
                </a:solidFill>
              </a:rPr>
              <a:t> </a:t>
            </a:r>
            <a:r>
              <a:rPr lang="fi-FI" sz="2800" u="sng" dirty="0" err="1" smtClean="0">
                <a:solidFill>
                  <a:srgbClr val="AE0606"/>
                </a:solidFill>
              </a:rPr>
              <a:t>organisera</a:t>
            </a:r>
            <a:r>
              <a:rPr lang="fi-FI" sz="2800" u="sng" dirty="0" smtClean="0">
                <a:solidFill>
                  <a:srgbClr val="AE0606"/>
                </a:solidFill>
              </a:rPr>
              <a:t> </a:t>
            </a:r>
            <a:r>
              <a:rPr lang="fi-FI" sz="2800" u="sng" dirty="0" err="1" smtClean="0">
                <a:solidFill>
                  <a:srgbClr val="AE0606"/>
                </a:solidFill>
              </a:rPr>
              <a:t>skolan</a:t>
            </a:r>
            <a:endParaRPr lang="fi-FI" sz="2800" u="sng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f</a:t>
            </a:r>
            <a:r>
              <a:rPr lang="fi-FI" sz="2800" dirty="0" err="1" smtClean="0">
                <a:solidFill>
                  <a:srgbClr val="AE0606"/>
                </a:solidFill>
              </a:rPr>
              <a:t>inns</a:t>
            </a:r>
            <a:r>
              <a:rPr lang="fi-FI" sz="2800" dirty="0" smtClean="0">
                <a:solidFill>
                  <a:srgbClr val="AE0606"/>
                </a:solidFill>
              </a:rPr>
              <a:t> i </a:t>
            </a:r>
            <a:r>
              <a:rPr lang="fi-FI" sz="2800" dirty="0" err="1" smtClean="0">
                <a:solidFill>
                  <a:srgbClr val="AE0606"/>
                </a:solidFill>
              </a:rPr>
              <a:t>centrum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u="sng" dirty="0" err="1" smtClean="0">
                <a:solidFill>
                  <a:srgbClr val="AE0606"/>
                </a:solidFill>
              </a:rPr>
              <a:t>utifrån</a:t>
            </a:r>
            <a:r>
              <a:rPr lang="fi-FI" sz="2800" u="sng" dirty="0" smtClean="0">
                <a:solidFill>
                  <a:srgbClr val="AE0606"/>
                </a:solidFill>
              </a:rPr>
              <a:t> </a:t>
            </a:r>
            <a:r>
              <a:rPr lang="fi-FI" sz="2800" u="sng" dirty="0" err="1" smtClean="0">
                <a:solidFill>
                  <a:srgbClr val="AE0606"/>
                </a:solidFill>
              </a:rPr>
              <a:t>givna</a:t>
            </a:r>
            <a:r>
              <a:rPr lang="fi-FI" sz="2800" u="sng" dirty="0" smtClean="0">
                <a:solidFill>
                  <a:srgbClr val="AE0606"/>
                </a:solidFill>
              </a:rPr>
              <a:t> </a:t>
            </a:r>
            <a:r>
              <a:rPr lang="fi-FI" sz="2800" u="sng" dirty="0" err="1" smtClean="0">
                <a:solidFill>
                  <a:srgbClr val="AE0606"/>
                </a:solidFill>
              </a:rPr>
              <a:t>mål</a:t>
            </a:r>
            <a:endParaRPr lang="fi-FI" sz="2800" u="sng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f</a:t>
            </a:r>
            <a:r>
              <a:rPr lang="fi-FI" sz="2800" dirty="0" err="1" smtClean="0">
                <a:solidFill>
                  <a:srgbClr val="AE0606"/>
                </a:solidFill>
              </a:rPr>
              <a:t>inns</a:t>
            </a:r>
            <a:r>
              <a:rPr lang="fi-FI" sz="2800" dirty="0" smtClean="0">
                <a:solidFill>
                  <a:srgbClr val="AE0606"/>
                </a:solidFill>
              </a:rPr>
              <a:t> i </a:t>
            </a:r>
            <a:r>
              <a:rPr lang="fi-FI" sz="2800" dirty="0" err="1" smtClean="0">
                <a:solidFill>
                  <a:srgbClr val="AE0606"/>
                </a:solidFill>
              </a:rPr>
              <a:t>centrum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u="sng" dirty="0" err="1" smtClean="0">
                <a:solidFill>
                  <a:srgbClr val="AE0606"/>
                </a:solidFill>
              </a:rPr>
              <a:t>eleven</a:t>
            </a:r>
            <a:r>
              <a:rPr lang="fi-FI" sz="2800" u="sng" dirty="0" smtClean="0">
                <a:solidFill>
                  <a:srgbClr val="AE0606"/>
                </a:solidFill>
              </a:rPr>
              <a:t> </a:t>
            </a:r>
            <a:r>
              <a:rPr lang="fi-FI" sz="2800" u="sng" dirty="0" err="1" smtClean="0">
                <a:solidFill>
                  <a:srgbClr val="AE0606"/>
                </a:solidFill>
              </a:rPr>
              <a:t>som</a:t>
            </a:r>
            <a:r>
              <a:rPr lang="fi-FI" sz="2800" u="sng" dirty="0" smtClean="0">
                <a:solidFill>
                  <a:srgbClr val="AE0606"/>
                </a:solidFill>
              </a:rPr>
              <a:t> </a:t>
            </a:r>
            <a:r>
              <a:rPr lang="fi-FI" sz="2800" u="sng" dirty="0" err="1" smtClean="0">
                <a:solidFill>
                  <a:srgbClr val="AE0606"/>
                </a:solidFill>
              </a:rPr>
              <a:t>individ</a:t>
            </a:r>
            <a:r>
              <a:rPr lang="fi-FI" sz="2800" dirty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med</a:t>
            </a:r>
            <a:r>
              <a:rPr lang="fi-FI" sz="2800" dirty="0" smtClean="0">
                <a:solidFill>
                  <a:srgbClr val="AE0606"/>
                </a:solidFill>
              </a:rPr>
              <a:t> alla </a:t>
            </a:r>
            <a:r>
              <a:rPr lang="fi-FI" sz="2800" dirty="0" err="1" smtClean="0">
                <a:solidFill>
                  <a:srgbClr val="AE0606"/>
                </a:solidFill>
              </a:rPr>
              <a:t>sina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möjligheter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till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tillväxt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>
                <a:solidFill>
                  <a:srgbClr val="AE0606"/>
                </a:solidFill>
              </a:rPr>
              <a:t>=&gt; </a:t>
            </a:r>
            <a:r>
              <a:rPr lang="fi-FI" sz="2800" dirty="0" err="1" smtClean="0">
                <a:solidFill>
                  <a:srgbClr val="AE0606"/>
                </a:solidFill>
              </a:rPr>
              <a:t>bedömningen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är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olik</a:t>
            </a:r>
            <a:r>
              <a:rPr lang="fi-FI" sz="2800" dirty="0" smtClean="0">
                <a:solidFill>
                  <a:srgbClr val="AE0606"/>
                </a:solidFill>
              </a:rPr>
              <a:t> i </a:t>
            </a:r>
            <a:r>
              <a:rPr lang="fi-FI" sz="2800" dirty="0" err="1" smtClean="0">
                <a:solidFill>
                  <a:srgbClr val="AE0606"/>
                </a:solidFill>
              </a:rPr>
              <a:t>enlighet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med</a:t>
            </a:r>
            <a:r>
              <a:rPr lang="fi-FI" sz="2800" dirty="0" smtClean="0">
                <a:solidFill>
                  <a:srgbClr val="AE0606"/>
                </a:solidFill>
              </a:rPr>
              <a:t>  </a:t>
            </a:r>
            <a:r>
              <a:rPr lang="fi-FI" sz="2800" dirty="0" err="1" smtClean="0">
                <a:solidFill>
                  <a:srgbClr val="AE0606"/>
                </a:solidFill>
              </a:rPr>
              <a:t>vilket</a:t>
            </a:r>
            <a:r>
              <a:rPr lang="fi-FI" sz="2800" dirty="0" smtClean="0">
                <a:solidFill>
                  <a:srgbClr val="AE0606"/>
                </a:solidFill>
              </a:rPr>
              <a:t> av </a:t>
            </a:r>
            <a:r>
              <a:rPr lang="fi-FI" sz="2800" dirty="0" err="1" smtClean="0">
                <a:solidFill>
                  <a:srgbClr val="AE0606"/>
                </a:solidFill>
              </a:rPr>
              <a:t>dessa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som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betonas</a:t>
            </a:r>
            <a:endParaRPr lang="fi-FI" sz="28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902999" y="659816"/>
            <a:ext cx="7314878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Elevernas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891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57972" y="2323652"/>
            <a:ext cx="8023246" cy="3904479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fi-FI" sz="1800" dirty="0" smtClean="0">
                <a:solidFill>
                  <a:srgbClr val="AE0606"/>
                </a:solidFill>
              </a:rPr>
              <a:t>- </a:t>
            </a:r>
            <a:r>
              <a:rPr lang="fi-FI" sz="1800" dirty="0" err="1" smtClean="0">
                <a:solidFill>
                  <a:srgbClr val="AE0606"/>
                </a:solidFill>
              </a:rPr>
              <a:t>Ifrågasättande</a:t>
            </a:r>
            <a:r>
              <a:rPr lang="fi-FI" sz="1800" dirty="0" smtClean="0">
                <a:solidFill>
                  <a:srgbClr val="AE0606"/>
                </a:solidFill>
              </a:rPr>
              <a:t> av </a:t>
            </a:r>
            <a:r>
              <a:rPr lang="fi-FI" sz="1800" dirty="0" err="1" smtClean="0">
                <a:solidFill>
                  <a:srgbClr val="AE0606"/>
                </a:solidFill>
              </a:rPr>
              <a:t>bedömningen</a:t>
            </a:r>
            <a:endParaRPr lang="fi-FI" sz="18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200" b="1" dirty="0" err="1">
                <a:solidFill>
                  <a:srgbClr val="AE0606"/>
                </a:solidFill>
              </a:rPr>
              <a:t>v</a:t>
            </a:r>
            <a:r>
              <a:rPr lang="fi-FI" sz="3200" b="1" dirty="0" err="1" smtClean="0">
                <a:solidFill>
                  <a:srgbClr val="AE0606"/>
                </a:solidFill>
              </a:rPr>
              <a:t>ad</a:t>
            </a:r>
            <a:r>
              <a:rPr lang="fi-FI" sz="3200" b="1" dirty="0" smtClean="0">
                <a:solidFill>
                  <a:srgbClr val="AE0606"/>
                </a:solidFill>
              </a:rPr>
              <a:t> </a:t>
            </a:r>
            <a:r>
              <a:rPr lang="fi-FI" sz="3200" b="1" dirty="0" err="1" smtClean="0">
                <a:solidFill>
                  <a:srgbClr val="AE0606"/>
                </a:solidFill>
              </a:rPr>
              <a:t>finns</a:t>
            </a:r>
            <a:r>
              <a:rPr lang="fi-FI" sz="3200" b="1" dirty="0" smtClean="0">
                <a:solidFill>
                  <a:srgbClr val="AE0606"/>
                </a:solidFill>
              </a:rPr>
              <a:t> i </a:t>
            </a:r>
            <a:r>
              <a:rPr lang="fi-FI" sz="3200" b="1" dirty="0" err="1" smtClean="0">
                <a:solidFill>
                  <a:srgbClr val="AE0606"/>
                </a:solidFill>
              </a:rPr>
              <a:t>centrum</a:t>
            </a:r>
            <a:r>
              <a:rPr lang="fi-FI" sz="3200" b="1" dirty="0" smtClean="0">
                <a:solidFill>
                  <a:srgbClr val="AE0606"/>
                </a:solidFill>
              </a:rPr>
              <a:t> för </a:t>
            </a:r>
            <a:r>
              <a:rPr lang="fi-FI" sz="3200" b="1" dirty="0" err="1" smtClean="0">
                <a:solidFill>
                  <a:srgbClr val="AE0606"/>
                </a:solidFill>
              </a:rPr>
              <a:t>utbildningen</a:t>
            </a:r>
            <a:endParaRPr lang="fi-FI" sz="3200" b="1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200" dirty="0" smtClean="0">
                <a:solidFill>
                  <a:srgbClr val="AE0606"/>
                </a:solidFill>
              </a:rPr>
              <a:t>i </a:t>
            </a:r>
            <a:r>
              <a:rPr lang="fi-FI" sz="3200" dirty="0" err="1" smtClean="0">
                <a:solidFill>
                  <a:srgbClr val="AE0606"/>
                </a:solidFill>
              </a:rPr>
              <a:t>vilken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musikläroinrättning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skulle</a:t>
            </a:r>
            <a:r>
              <a:rPr lang="fi-FI" sz="3200" dirty="0" smtClean="0">
                <a:solidFill>
                  <a:srgbClr val="AE0606"/>
                </a:solidFill>
              </a:rPr>
              <a:t> du vilja vara </a:t>
            </a:r>
            <a:r>
              <a:rPr lang="fi-FI" sz="3200" dirty="0" err="1" smtClean="0">
                <a:solidFill>
                  <a:srgbClr val="AE0606"/>
                </a:solidFill>
              </a:rPr>
              <a:t>lärare</a:t>
            </a:r>
            <a:r>
              <a:rPr lang="fi-FI" sz="3200" dirty="0" smtClean="0">
                <a:solidFill>
                  <a:srgbClr val="AE0606"/>
                </a:solidFill>
              </a:rPr>
              <a:t>?</a:t>
            </a:r>
            <a:endParaRPr lang="fi-FI" sz="3200" dirty="0">
              <a:solidFill>
                <a:srgbClr val="AE0606"/>
              </a:solidFill>
            </a:endParaRPr>
          </a:p>
          <a:p>
            <a:pPr marL="1200150" lvl="2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den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byråkraiska</a:t>
            </a:r>
            <a:endParaRPr lang="fi-FI" sz="3200" dirty="0">
              <a:solidFill>
                <a:srgbClr val="AE0606"/>
              </a:solidFill>
            </a:endParaRPr>
          </a:p>
          <a:p>
            <a:pPr marL="1200150" lvl="2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den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teknokratiska</a:t>
            </a:r>
            <a:endParaRPr lang="fi-FI" sz="3200" dirty="0">
              <a:solidFill>
                <a:srgbClr val="AE0606"/>
              </a:solidFill>
            </a:endParaRPr>
          </a:p>
          <a:p>
            <a:pPr marL="1200150" lvl="2" indent="-285750">
              <a:buFontTx/>
              <a:buChar char="-"/>
            </a:pPr>
            <a:r>
              <a:rPr lang="fi-FI" sz="3200" dirty="0" smtClean="0">
                <a:solidFill>
                  <a:srgbClr val="AE0606"/>
                </a:solidFill>
              </a:rPr>
              <a:t>”</a:t>
            </a:r>
            <a:r>
              <a:rPr lang="fi-FI" sz="3200" dirty="0" err="1" smtClean="0">
                <a:solidFill>
                  <a:srgbClr val="AE0606"/>
                </a:solidFill>
              </a:rPr>
              <a:t>den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humanokratiska</a:t>
            </a:r>
            <a:r>
              <a:rPr lang="fi-FI" sz="3200" dirty="0" smtClean="0">
                <a:solidFill>
                  <a:srgbClr val="AE0606"/>
                </a:solidFill>
              </a:rPr>
              <a:t>”</a:t>
            </a:r>
            <a:endParaRPr lang="fi-FI" sz="32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0544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211" y="1860698"/>
            <a:ext cx="8226819" cy="4547479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fi-FI" sz="2000" dirty="0" smtClean="0">
                <a:solidFill>
                  <a:srgbClr val="AE0606"/>
                </a:solidFill>
              </a:rPr>
              <a:t>- </a:t>
            </a:r>
            <a:r>
              <a:rPr lang="fi-FI" sz="2000" dirty="0" err="1" smtClean="0">
                <a:solidFill>
                  <a:srgbClr val="AE0606"/>
                </a:solidFill>
              </a:rPr>
              <a:t>ifrågasättande</a:t>
            </a:r>
            <a:r>
              <a:rPr lang="fi-FI" sz="2000" dirty="0" smtClean="0">
                <a:solidFill>
                  <a:srgbClr val="AE0606"/>
                </a:solidFill>
              </a:rPr>
              <a:t> av </a:t>
            </a:r>
            <a:r>
              <a:rPr lang="fi-FI" sz="2000" dirty="0" err="1" smtClean="0">
                <a:solidFill>
                  <a:srgbClr val="AE0606"/>
                </a:solidFill>
              </a:rPr>
              <a:t>bedömningen</a:t>
            </a:r>
            <a:endParaRPr lang="fi-FI" sz="20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200" b="1" dirty="0" err="1">
                <a:solidFill>
                  <a:srgbClr val="AE0606"/>
                </a:solidFill>
              </a:rPr>
              <a:t>v</a:t>
            </a:r>
            <a:r>
              <a:rPr lang="fi-FI" sz="3200" b="1" dirty="0" err="1" smtClean="0">
                <a:solidFill>
                  <a:srgbClr val="AE0606"/>
                </a:solidFill>
              </a:rPr>
              <a:t>ad</a:t>
            </a:r>
            <a:r>
              <a:rPr lang="fi-FI" sz="3200" b="1" dirty="0" smtClean="0">
                <a:solidFill>
                  <a:srgbClr val="AE0606"/>
                </a:solidFill>
              </a:rPr>
              <a:t> </a:t>
            </a:r>
            <a:r>
              <a:rPr lang="fi-FI" sz="3200" b="1" dirty="0" err="1" smtClean="0">
                <a:solidFill>
                  <a:srgbClr val="AE0606"/>
                </a:solidFill>
              </a:rPr>
              <a:t>finns</a:t>
            </a:r>
            <a:r>
              <a:rPr lang="fi-FI" sz="3200" b="1" dirty="0" smtClean="0">
                <a:solidFill>
                  <a:srgbClr val="AE0606"/>
                </a:solidFill>
              </a:rPr>
              <a:t> i </a:t>
            </a:r>
            <a:r>
              <a:rPr lang="fi-FI" sz="3200" b="1" dirty="0" err="1" smtClean="0">
                <a:solidFill>
                  <a:srgbClr val="AE0606"/>
                </a:solidFill>
              </a:rPr>
              <a:t>centrum</a:t>
            </a:r>
            <a:r>
              <a:rPr lang="fi-FI" sz="3200" b="1" dirty="0" smtClean="0">
                <a:solidFill>
                  <a:srgbClr val="AE0606"/>
                </a:solidFill>
              </a:rPr>
              <a:t> för </a:t>
            </a:r>
            <a:r>
              <a:rPr lang="fi-FI" sz="3200" b="1" dirty="0" err="1" smtClean="0">
                <a:solidFill>
                  <a:srgbClr val="AE0606"/>
                </a:solidFill>
              </a:rPr>
              <a:t>utbildningen</a:t>
            </a:r>
            <a:endParaRPr lang="fi-FI" sz="3200" b="1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v</a:t>
            </a:r>
            <a:r>
              <a:rPr lang="fi-FI" sz="2800" dirty="0" err="1" smtClean="0">
                <a:solidFill>
                  <a:srgbClr val="AE0606"/>
                </a:solidFill>
              </a:rPr>
              <a:t>em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ställer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målen</a:t>
            </a:r>
            <a:r>
              <a:rPr lang="fi-FI" sz="2800" dirty="0" smtClean="0">
                <a:solidFill>
                  <a:srgbClr val="AE0606"/>
                </a:solidFill>
              </a:rPr>
              <a:t>?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h</a:t>
            </a:r>
            <a:r>
              <a:rPr lang="fi-FI" sz="2800" dirty="0" err="1" smtClean="0">
                <a:solidFill>
                  <a:srgbClr val="AE0606"/>
                </a:solidFill>
              </a:rPr>
              <a:t>ur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ställs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målen</a:t>
            </a:r>
            <a:r>
              <a:rPr lang="fi-FI" sz="2800" dirty="0" smtClean="0">
                <a:solidFill>
                  <a:srgbClr val="AE0606"/>
                </a:solidFill>
              </a:rPr>
              <a:t>?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v</a:t>
            </a:r>
            <a:r>
              <a:rPr lang="fi-FI" sz="2800" dirty="0" err="1" smtClean="0">
                <a:solidFill>
                  <a:srgbClr val="AE0606"/>
                </a:solidFill>
              </a:rPr>
              <a:t>em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är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på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riktigt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delaktig</a:t>
            </a:r>
            <a:r>
              <a:rPr lang="fi-FI" sz="2800" dirty="0">
                <a:solidFill>
                  <a:srgbClr val="AE0606"/>
                </a:solidFill>
              </a:rPr>
              <a:t> </a:t>
            </a:r>
            <a:r>
              <a:rPr lang="fi-FI" sz="2800" dirty="0" smtClean="0">
                <a:solidFill>
                  <a:srgbClr val="AE0606"/>
                </a:solidFill>
              </a:rPr>
              <a:t>i </a:t>
            </a:r>
            <a:r>
              <a:rPr lang="fi-FI" sz="2800" dirty="0" err="1" smtClean="0">
                <a:solidFill>
                  <a:srgbClr val="AE0606"/>
                </a:solidFill>
              </a:rPr>
              <a:t>bedömningen</a:t>
            </a:r>
            <a:r>
              <a:rPr lang="fi-FI" sz="2800" dirty="0" smtClean="0">
                <a:solidFill>
                  <a:srgbClr val="AE0606"/>
                </a:solidFill>
              </a:rPr>
              <a:t>?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v</a:t>
            </a:r>
            <a:r>
              <a:rPr lang="fi-FI" sz="2800" dirty="0" err="1" smtClean="0">
                <a:solidFill>
                  <a:srgbClr val="AE0606"/>
                </a:solidFill>
              </a:rPr>
              <a:t>em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är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objektet</a:t>
            </a:r>
            <a:r>
              <a:rPr lang="fi-FI" sz="2800" dirty="0" smtClean="0">
                <a:solidFill>
                  <a:srgbClr val="AE0606"/>
                </a:solidFill>
              </a:rPr>
              <a:t>, i </a:t>
            </a:r>
            <a:r>
              <a:rPr lang="fi-FI" sz="2800" dirty="0" err="1" smtClean="0">
                <a:solidFill>
                  <a:srgbClr val="AE0606"/>
                </a:solidFill>
              </a:rPr>
              <a:t>vilken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mån</a:t>
            </a:r>
            <a:r>
              <a:rPr lang="fi-FI" sz="2800" dirty="0" smtClean="0">
                <a:solidFill>
                  <a:srgbClr val="AE0606"/>
                </a:solidFill>
              </a:rPr>
              <a:t> ett </a:t>
            </a:r>
            <a:r>
              <a:rPr lang="fi-FI" sz="2800" dirty="0" err="1" smtClean="0">
                <a:solidFill>
                  <a:srgbClr val="AE0606"/>
                </a:solidFill>
              </a:rPr>
              <a:t>objekt</a:t>
            </a:r>
            <a:r>
              <a:rPr lang="fi-FI" sz="2800" dirty="0" smtClean="0">
                <a:solidFill>
                  <a:srgbClr val="AE0606"/>
                </a:solidFill>
              </a:rPr>
              <a:t>?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v</a:t>
            </a:r>
            <a:r>
              <a:rPr lang="fi-FI" sz="2800" dirty="0" err="1" smtClean="0">
                <a:solidFill>
                  <a:srgbClr val="AE0606"/>
                </a:solidFill>
              </a:rPr>
              <a:t>em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är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subjektet</a:t>
            </a:r>
            <a:r>
              <a:rPr lang="fi-FI" sz="2800" dirty="0" smtClean="0">
                <a:solidFill>
                  <a:srgbClr val="AE0606"/>
                </a:solidFill>
              </a:rPr>
              <a:t> för </a:t>
            </a:r>
            <a:r>
              <a:rPr lang="fi-FI" sz="2800" dirty="0" err="1" smtClean="0">
                <a:solidFill>
                  <a:srgbClr val="AE0606"/>
                </a:solidFill>
              </a:rPr>
              <a:t>bedömningen</a:t>
            </a:r>
            <a:r>
              <a:rPr lang="fi-FI" sz="2800" dirty="0" smtClean="0">
                <a:solidFill>
                  <a:srgbClr val="AE0606"/>
                </a:solidFill>
              </a:rPr>
              <a:t>?</a:t>
            </a:r>
            <a:endParaRPr lang="fi-FI" sz="28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19151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04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7212" y="2888170"/>
            <a:ext cx="7984766" cy="3481519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fi-FI" sz="2000" dirty="0" smtClean="0">
                <a:solidFill>
                  <a:srgbClr val="AE0606"/>
                </a:solidFill>
              </a:rPr>
              <a:t>- </a:t>
            </a:r>
            <a:r>
              <a:rPr lang="fi-FI" sz="2000" dirty="0" err="1" smtClean="0">
                <a:solidFill>
                  <a:srgbClr val="AE0606"/>
                </a:solidFill>
              </a:rPr>
              <a:t>ifrågasättande</a:t>
            </a:r>
            <a:r>
              <a:rPr lang="fi-FI" sz="2000" dirty="0" smtClean="0">
                <a:solidFill>
                  <a:srgbClr val="AE0606"/>
                </a:solidFill>
              </a:rPr>
              <a:t> av </a:t>
            </a:r>
            <a:r>
              <a:rPr lang="fi-FI" sz="2000" dirty="0" err="1" smtClean="0">
                <a:solidFill>
                  <a:srgbClr val="AE0606"/>
                </a:solidFill>
              </a:rPr>
              <a:t>bedömningen</a:t>
            </a:r>
            <a:endParaRPr lang="fi-FI" sz="20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200" b="1" dirty="0" err="1">
                <a:solidFill>
                  <a:srgbClr val="AE0606"/>
                </a:solidFill>
              </a:rPr>
              <a:t>v</a:t>
            </a:r>
            <a:r>
              <a:rPr lang="fi-FI" sz="3200" b="1" dirty="0" err="1" smtClean="0">
                <a:solidFill>
                  <a:srgbClr val="AE0606"/>
                </a:solidFill>
              </a:rPr>
              <a:t>ad</a:t>
            </a:r>
            <a:r>
              <a:rPr lang="fi-FI" sz="3200" b="1" dirty="0" smtClean="0">
                <a:solidFill>
                  <a:srgbClr val="AE0606"/>
                </a:solidFill>
              </a:rPr>
              <a:t> </a:t>
            </a:r>
            <a:r>
              <a:rPr lang="fi-FI" sz="3200" b="1" dirty="0" err="1" smtClean="0">
                <a:solidFill>
                  <a:srgbClr val="AE0606"/>
                </a:solidFill>
              </a:rPr>
              <a:t>är</a:t>
            </a:r>
            <a:r>
              <a:rPr lang="fi-FI" sz="3200" b="1" dirty="0" smtClean="0">
                <a:solidFill>
                  <a:srgbClr val="AE0606"/>
                </a:solidFill>
              </a:rPr>
              <a:t> i </a:t>
            </a:r>
            <a:r>
              <a:rPr lang="fi-FI" sz="3200" b="1" dirty="0" err="1" smtClean="0">
                <a:solidFill>
                  <a:srgbClr val="AE0606"/>
                </a:solidFill>
              </a:rPr>
              <a:t>centrum</a:t>
            </a:r>
            <a:r>
              <a:rPr lang="fi-FI" sz="3200" b="1" dirty="0" smtClean="0">
                <a:solidFill>
                  <a:srgbClr val="AE0606"/>
                </a:solidFill>
              </a:rPr>
              <a:t> för </a:t>
            </a:r>
            <a:r>
              <a:rPr lang="fi-FI" sz="3200" b="1" dirty="0" err="1" smtClean="0">
                <a:solidFill>
                  <a:srgbClr val="AE0606"/>
                </a:solidFill>
              </a:rPr>
              <a:t>utbildningen</a:t>
            </a:r>
            <a:endParaRPr lang="fi-FI" sz="3200" b="1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v</a:t>
            </a:r>
            <a:r>
              <a:rPr lang="fi-FI" sz="2800" dirty="0" err="1" smtClean="0">
                <a:solidFill>
                  <a:srgbClr val="AE0606"/>
                </a:solidFill>
              </a:rPr>
              <a:t>ad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skulle</a:t>
            </a:r>
            <a:r>
              <a:rPr lang="fi-FI" sz="2800" dirty="0" smtClean="0">
                <a:solidFill>
                  <a:srgbClr val="AE0606"/>
                </a:solidFill>
              </a:rPr>
              <a:t> en </a:t>
            </a:r>
            <a:r>
              <a:rPr lang="fi-FI" sz="2800" dirty="0" err="1" smtClean="0">
                <a:solidFill>
                  <a:srgbClr val="AE0606"/>
                </a:solidFill>
              </a:rPr>
              <a:t>äkta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dialog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betyda</a:t>
            </a:r>
            <a:r>
              <a:rPr lang="fi-FI" sz="2800" dirty="0" smtClean="0">
                <a:solidFill>
                  <a:srgbClr val="AE0606"/>
                </a:solidFill>
              </a:rPr>
              <a:t> i </a:t>
            </a:r>
            <a:r>
              <a:rPr lang="fi-FI" sz="2800" dirty="0" err="1" smtClean="0">
                <a:solidFill>
                  <a:srgbClr val="AE0606"/>
                </a:solidFill>
              </a:rPr>
              <a:t>musikutbildningen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och</a:t>
            </a:r>
            <a:r>
              <a:rPr lang="fi-FI" sz="2800" dirty="0" smtClean="0">
                <a:solidFill>
                  <a:srgbClr val="AE0606"/>
                </a:solidFill>
              </a:rPr>
              <a:t>  </a:t>
            </a:r>
            <a:r>
              <a:rPr lang="fi-FI" sz="2800" dirty="0" err="1" smtClean="0">
                <a:solidFill>
                  <a:srgbClr val="AE0606"/>
                </a:solidFill>
              </a:rPr>
              <a:t>bedömningen</a:t>
            </a:r>
            <a:r>
              <a:rPr lang="fi-FI" sz="2800" dirty="0" smtClean="0">
                <a:solidFill>
                  <a:srgbClr val="AE0606"/>
                </a:solidFill>
              </a:rPr>
              <a:t> av </a:t>
            </a:r>
            <a:r>
              <a:rPr lang="fi-FI" sz="2800" dirty="0" err="1" smtClean="0">
                <a:solidFill>
                  <a:srgbClr val="AE0606"/>
                </a:solidFill>
              </a:rPr>
              <a:t>den</a:t>
            </a:r>
            <a:r>
              <a:rPr lang="fi-FI" sz="2800" dirty="0" smtClean="0">
                <a:solidFill>
                  <a:srgbClr val="AE0606"/>
                </a:solidFill>
              </a:rPr>
              <a:t>?</a:t>
            </a: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v</a:t>
            </a:r>
            <a:r>
              <a:rPr lang="fi-FI" sz="2800" dirty="0" err="1" smtClean="0">
                <a:solidFill>
                  <a:srgbClr val="AE0606"/>
                </a:solidFill>
              </a:rPr>
              <a:t>ad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skulle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elevens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äkta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subjektitet</a:t>
            </a:r>
            <a:r>
              <a:rPr lang="fi-FI" sz="2800" dirty="0" smtClean="0">
                <a:solidFill>
                  <a:srgbClr val="AE0606"/>
                </a:solidFill>
              </a:rPr>
              <a:t>, </a:t>
            </a:r>
            <a:r>
              <a:rPr lang="fi-FI" sz="2800" dirty="0" err="1" smtClean="0">
                <a:solidFill>
                  <a:srgbClr val="AE0606"/>
                </a:solidFill>
              </a:rPr>
              <a:t>aktörskap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kunna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innebära</a:t>
            </a:r>
            <a:r>
              <a:rPr lang="fi-FI" sz="2800" dirty="0" smtClean="0">
                <a:solidFill>
                  <a:srgbClr val="AE0606"/>
                </a:solidFill>
              </a:rPr>
              <a:t>?</a:t>
            </a:r>
            <a:endParaRPr lang="fi-FI" sz="28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2978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061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18318" y="2734366"/>
            <a:ext cx="4957467" cy="317542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6000" dirty="0" err="1" smtClean="0">
                <a:solidFill>
                  <a:srgbClr val="AE0606"/>
                </a:solidFill>
              </a:rPr>
              <a:t>processen</a:t>
            </a:r>
            <a:endParaRPr lang="fi-FI" sz="6000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6000" dirty="0" err="1" smtClean="0">
                <a:solidFill>
                  <a:srgbClr val="AE0606"/>
                </a:solidFill>
              </a:rPr>
              <a:t>dialogen</a:t>
            </a:r>
            <a:endParaRPr lang="fi-FI" sz="6000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6000" dirty="0" err="1" smtClean="0">
                <a:solidFill>
                  <a:srgbClr val="AE0606"/>
                </a:solidFill>
              </a:rPr>
              <a:t>reflektionen</a:t>
            </a:r>
            <a:endParaRPr lang="fi-FI" sz="6000" dirty="0" smtClean="0">
              <a:solidFill>
                <a:srgbClr val="AE0606"/>
              </a:solidFill>
            </a:endParaRPr>
          </a:p>
          <a:p>
            <a:pPr marL="0" indent="0">
              <a:buNone/>
            </a:pPr>
            <a:endParaRPr lang="fi-FI" sz="60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511001">
            <a:off x="440361" y="2399184"/>
            <a:ext cx="3633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Du </a:t>
            </a:r>
            <a:r>
              <a:rPr lang="en-US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kommer</a:t>
            </a:r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väl</a:t>
            </a:r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ihåg</a:t>
            </a:r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:</a:t>
            </a:r>
            <a:endParaRPr lang="en-US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4702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0448" y="1146655"/>
            <a:ext cx="8096591" cy="542322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3200" dirty="0" err="1" smtClean="0">
                <a:solidFill>
                  <a:srgbClr val="AE0606"/>
                </a:solidFill>
              </a:rPr>
              <a:t>Verksamhetskulturen</a:t>
            </a:r>
            <a:r>
              <a:rPr lang="fi-FI" sz="1400" dirty="0" smtClean="0">
                <a:solidFill>
                  <a:srgbClr val="AE0606"/>
                </a:solidFill>
              </a:rPr>
              <a:t> (</a:t>
            </a:r>
            <a:r>
              <a:rPr lang="fi-FI" sz="1400" dirty="0" err="1" smtClean="0">
                <a:solidFill>
                  <a:srgbClr val="AE0606"/>
                </a:solidFill>
              </a:rPr>
              <a:t>lpl-grundutkastet</a:t>
            </a:r>
            <a:r>
              <a:rPr lang="fi-FI" sz="1400" dirty="0" smtClean="0">
                <a:solidFill>
                  <a:srgbClr val="AE0606"/>
                </a:solidFill>
              </a:rPr>
              <a:t>, s. 8)</a:t>
            </a:r>
            <a:endParaRPr lang="fi-FI" sz="3200" dirty="0" smtClean="0">
              <a:solidFill>
                <a:srgbClr val="AE0606"/>
              </a:solidFill>
            </a:endParaRPr>
          </a:p>
          <a:p>
            <a:pPr>
              <a:buFontTx/>
              <a:buChar char="-"/>
            </a:pPr>
            <a:r>
              <a:rPr lang="fi-FI" sz="2000" dirty="0" err="1">
                <a:solidFill>
                  <a:srgbClr val="AE0606"/>
                </a:solidFill>
              </a:rPr>
              <a:t>t</a:t>
            </a:r>
            <a:r>
              <a:rPr lang="fi-FI" sz="2000" dirty="0" err="1" smtClean="0">
                <a:solidFill>
                  <a:srgbClr val="AE0606"/>
                </a:solidFill>
              </a:rPr>
              <a:t>olkningen</a:t>
            </a:r>
            <a:r>
              <a:rPr lang="fi-FI" sz="2000" dirty="0" smtClean="0">
                <a:solidFill>
                  <a:srgbClr val="AE0606"/>
                </a:solidFill>
              </a:rPr>
              <a:t> av </a:t>
            </a:r>
            <a:r>
              <a:rPr lang="fi-FI" sz="2000" dirty="0" err="1" smtClean="0">
                <a:solidFill>
                  <a:srgbClr val="AE0606"/>
                </a:solidFill>
              </a:rPr>
              <a:t>normerna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som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styr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arbetet</a:t>
            </a:r>
            <a:endParaRPr lang="fi-FI" sz="2000" dirty="0" smtClean="0">
              <a:solidFill>
                <a:srgbClr val="AE0606"/>
              </a:solidFill>
            </a:endParaRPr>
          </a:p>
          <a:p>
            <a:pPr>
              <a:buFontTx/>
              <a:buChar char="-"/>
            </a:pPr>
            <a:r>
              <a:rPr lang="fi-FI" sz="2000" dirty="0" err="1">
                <a:solidFill>
                  <a:srgbClr val="AE0606"/>
                </a:solidFill>
              </a:rPr>
              <a:t>v</a:t>
            </a:r>
            <a:r>
              <a:rPr lang="fi-FI" sz="2000" dirty="0" err="1" smtClean="0">
                <a:solidFill>
                  <a:srgbClr val="AE0606"/>
                </a:solidFill>
              </a:rPr>
              <a:t>edertaget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bruk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fi-FI" sz="2000" dirty="0" err="1" smtClean="0">
                <a:solidFill>
                  <a:srgbClr val="AE0606"/>
                </a:solidFill>
              </a:rPr>
              <a:t>arbetsplatsmedlemmarnas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tanke-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och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verksamhetssätt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</a:p>
          <a:p>
            <a:pPr>
              <a:buFontTx/>
              <a:buChar char="-"/>
            </a:pPr>
            <a:r>
              <a:rPr lang="fi-FI" sz="2000" dirty="0" err="1" smtClean="0">
                <a:solidFill>
                  <a:srgbClr val="AE0606"/>
                </a:solidFill>
              </a:rPr>
              <a:t>Dvs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hur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vår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vardag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fungerar</a:t>
            </a:r>
            <a:r>
              <a:rPr lang="fi-FI" sz="2000" dirty="0" smtClean="0">
                <a:solidFill>
                  <a:srgbClr val="AE0606"/>
                </a:solidFill>
              </a:rPr>
              <a:t>, </a:t>
            </a:r>
            <a:r>
              <a:rPr lang="fi-FI" sz="2000" dirty="0" err="1" smtClean="0">
                <a:solidFill>
                  <a:srgbClr val="AE0606"/>
                </a:solidFill>
              </a:rPr>
              <a:t>hur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den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ser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ut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med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elevens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ögon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och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känns</a:t>
            </a:r>
            <a:r>
              <a:rPr lang="fi-FI" sz="2000" dirty="0" smtClean="0">
                <a:solidFill>
                  <a:srgbClr val="AE0606"/>
                </a:solidFill>
              </a:rPr>
              <a:t> i </a:t>
            </a:r>
            <a:r>
              <a:rPr lang="fi-FI" sz="2000" dirty="0" err="1" smtClean="0">
                <a:solidFill>
                  <a:srgbClr val="AE0606"/>
                </a:solidFill>
              </a:rPr>
              <a:t>elevens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upplevelse</a:t>
            </a:r>
            <a:endParaRPr lang="fi-FI" sz="2000" dirty="0" smtClean="0">
              <a:solidFill>
                <a:srgbClr val="AE0606"/>
              </a:solidFill>
            </a:endParaRPr>
          </a:p>
          <a:p>
            <a:pPr marL="68580" indent="0">
              <a:buNone/>
            </a:pPr>
            <a:r>
              <a:rPr lang="fi-FI" sz="2000" dirty="0" err="1" smtClean="0">
                <a:solidFill>
                  <a:srgbClr val="AE0606"/>
                </a:solidFill>
              </a:rPr>
              <a:t>Värderingarna</a:t>
            </a:r>
            <a:r>
              <a:rPr lang="fi-FI" sz="2000" dirty="0" smtClean="0">
                <a:solidFill>
                  <a:srgbClr val="AE0606"/>
                </a:solidFill>
              </a:rPr>
              <a:t>, </a:t>
            </a:r>
            <a:r>
              <a:rPr lang="fi-FI" sz="2000" dirty="0" err="1" smtClean="0">
                <a:solidFill>
                  <a:srgbClr val="AE0606"/>
                </a:solidFill>
              </a:rPr>
              <a:t>inlärningsbegreppet</a:t>
            </a:r>
            <a:r>
              <a:rPr lang="fi-FI" sz="2000" dirty="0" smtClean="0">
                <a:solidFill>
                  <a:srgbClr val="AE0606"/>
                </a:solidFill>
              </a:rPr>
              <a:t> =&gt; </a:t>
            </a:r>
            <a:r>
              <a:rPr lang="fi-FI" sz="2000" dirty="0" err="1" smtClean="0">
                <a:solidFill>
                  <a:srgbClr val="AE0606"/>
                </a:solidFill>
              </a:rPr>
              <a:t>verksamhetskultur</a:t>
            </a:r>
            <a:r>
              <a:rPr lang="fi-FI" sz="2000" dirty="0" smtClean="0">
                <a:solidFill>
                  <a:srgbClr val="AE0606"/>
                </a:solidFill>
              </a:rPr>
              <a:t> =&gt; </a:t>
            </a:r>
            <a:r>
              <a:rPr lang="fi-FI" sz="2000" dirty="0" err="1" smtClean="0">
                <a:solidFill>
                  <a:srgbClr val="AE0606"/>
                </a:solidFill>
              </a:rPr>
              <a:t>undervisning</a:t>
            </a:r>
            <a:r>
              <a:rPr lang="fi-FI" sz="2000" dirty="0" smtClean="0">
                <a:solidFill>
                  <a:srgbClr val="AE0606"/>
                </a:solidFill>
              </a:rPr>
              <a:t> =&gt; </a:t>
            </a:r>
            <a:r>
              <a:rPr lang="fi-FI" sz="2000" dirty="0" err="1" smtClean="0">
                <a:solidFill>
                  <a:srgbClr val="AE0606"/>
                </a:solidFill>
              </a:rPr>
              <a:t>elevens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upplevelse</a:t>
            </a:r>
            <a:r>
              <a:rPr lang="fi-FI" sz="2000" dirty="0" smtClean="0">
                <a:solidFill>
                  <a:srgbClr val="AE0606"/>
                </a:solidFill>
              </a:rPr>
              <a:t>: </a:t>
            </a:r>
            <a:r>
              <a:rPr lang="fi-FI" sz="2000" dirty="0" err="1" smtClean="0">
                <a:solidFill>
                  <a:srgbClr val="AE0606"/>
                </a:solidFill>
              </a:rPr>
              <a:t>delaktighet</a:t>
            </a:r>
            <a:r>
              <a:rPr lang="fi-FI" sz="2000" dirty="0" smtClean="0">
                <a:solidFill>
                  <a:srgbClr val="AE0606"/>
                </a:solidFill>
              </a:rPr>
              <a:t>, </a:t>
            </a:r>
            <a:r>
              <a:rPr lang="fi-FI" sz="2000" dirty="0" err="1" smtClean="0">
                <a:solidFill>
                  <a:srgbClr val="AE0606"/>
                </a:solidFill>
              </a:rPr>
              <a:t>undervisningens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kvalitet</a:t>
            </a:r>
            <a:endParaRPr lang="fi-FI" sz="2000" dirty="0" smtClean="0">
              <a:solidFill>
                <a:srgbClr val="AE0606"/>
              </a:solidFill>
            </a:endParaRPr>
          </a:p>
          <a:p>
            <a:pPr marL="68580" indent="0">
              <a:buNone/>
            </a:pPr>
            <a:endParaRPr lang="fi-FI" sz="2000" dirty="0" smtClean="0">
              <a:solidFill>
                <a:srgbClr val="AE0606"/>
              </a:solidFill>
            </a:endParaRPr>
          </a:p>
          <a:p>
            <a:pPr>
              <a:buFontTx/>
              <a:buChar char="-"/>
            </a:pPr>
            <a:r>
              <a:rPr lang="fi-FI" sz="2000" dirty="0" err="1">
                <a:solidFill>
                  <a:srgbClr val="AE0606"/>
                </a:solidFill>
              </a:rPr>
              <a:t>ä</a:t>
            </a:r>
            <a:r>
              <a:rPr lang="fi-FI" sz="2000" dirty="0" err="1" smtClean="0">
                <a:solidFill>
                  <a:srgbClr val="AE0606"/>
                </a:solidFill>
              </a:rPr>
              <a:t>kta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bemötande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samt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omtänksamt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och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respektfullt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samspel</a:t>
            </a:r>
            <a:endParaRPr lang="fi-FI" sz="2000" dirty="0" smtClean="0">
              <a:solidFill>
                <a:srgbClr val="AE0606"/>
              </a:solidFill>
            </a:endParaRPr>
          </a:p>
          <a:p>
            <a:pPr>
              <a:buFontTx/>
              <a:buChar char="-"/>
            </a:pPr>
            <a:r>
              <a:rPr lang="sv-FI" sz="2000" dirty="0" smtClean="0">
                <a:solidFill>
                  <a:srgbClr val="AE0606"/>
                </a:solidFill>
              </a:rPr>
              <a:t>elevens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upplevelse</a:t>
            </a:r>
            <a:r>
              <a:rPr lang="fi-FI" sz="2000" dirty="0" smtClean="0">
                <a:solidFill>
                  <a:srgbClr val="AE0606"/>
                </a:solidFill>
              </a:rPr>
              <a:t> av </a:t>
            </a:r>
            <a:r>
              <a:rPr lang="fi-FI" sz="2000" dirty="0" err="1" smtClean="0">
                <a:solidFill>
                  <a:srgbClr val="AE0606"/>
                </a:solidFill>
              </a:rPr>
              <a:t>delaktighet</a:t>
            </a:r>
            <a:r>
              <a:rPr lang="fi-FI" sz="2000" dirty="0" smtClean="0">
                <a:solidFill>
                  <a:srgbClr val="AE0606"/>
                </a:solidFill>
              </a:rPr>
              <a:t>, </a:t>
            </a:r>
            <a:r>
              <a:rPr lang="fi-FI" sz="2000" dirty="0" err="1" smtClean="0">
                <a:solidFill>
                  <a:srgbClr val="AE0606"/>
                </a:solidFill>
              </a:rPr>
              <a:t>som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uppstår</a:t>
            </a:r>
            <a:r>
              <a:rPr lang="fi-FI" sz="2000" dirty="0" smtClean="0">
                <a:solidFill>
                  <a:srgbClr val="AE0606"/>
                </a:solidFill>
              </a:rPr>
              <a:t> av </a:t>
            </a:r>
            <a:r>
              <a:rPr lang="fi-FI" sz="2000" dirty="0" err="1" smtClean="0">
                <a:solidFill>
                  <a:srgbClr val="AE0606"/>
                </a:solidFill>
              </a:rPr>
              <a:t>att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fungera</a:t>
            </a:r>
            <a:r>
              <a:rPr lang="fi-FI" sz="2000" dirty="0" smtClean="0">
                <a:solidFill>
                  <a:srgbClr val="AE0606"/>
                </a:solidFill>
              </a:rPr>
              <a:t> </a:t>
            </a:r>
            <a:r>
              <a:rPr lang="fi-FI" sz="2000" dirty="0" err="1" smtClean="0">
                <a:solidFill>
                  <a:srgbClr val="AE0606"/>
                </a:solidFill>
              </a:rPr>
              <a:t>tillsammans</a:t>
            </a:r>
            <a:endParaRPr lang="fi-FI" sz="2000" dirty="0">
              <a:solidFill>
                <a:srgbClr val="AE0606"/>
              </a:solidFill>
            </a:endParaRPr>
          </a:p>
          <a:p>
            <a:endParaRPr lang="fi-FI" sz="2000" dirty="0">
              <a:solidFill>
                <a:srgbClr val="AE0606"/>
              </a:solidFill>
            </a:endParaRPr>
          </a:p>
          <a:p>
            <a:pPr marL="68580" indent="0">
              <a:buNone/>
            </a:pPr>
            <a:endParaRPr lang="fi-FI" sz="2000" dirty="0">
              <a:solidFill>
                <a:srgbClr val="AE0606"/>
              </a:solidFill>
            </a:endParaRPr>
          </a:p>
          <a:p>
            <a:pPr marL="68580" indent="0">
              <a:buNone/>
            </a:pPr>
            <a:endParaRPr lang="fi-FI" sz="1000" dirty="0">
              <a:solidFill>
                <a:srgbClr val="AE0606"/>
              </a:solidFill>
            </a:endParaRPr>
          </a:p>
          <a:p>
            <a:pPr marL="0" indent="0">
              <a:buNone/>
            </a:pPr>
            <a:endParaRPr lang="fi-FI" sz="3200" dirty="0">
              <a:solidFill>
                <a:srgbClr val="AE060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2471" y="117671"/>
            <a:ext cx="3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AE0606"/>
                </a:solidFill>
              </a:rPr>
              <a:t>Österbotten</a:t>
            </a:r>
            <a:r>
              <a:rPr lang="en-US" dirty="0" smtClean="0">
                <a:solidFill>
                  <a:srgbClr val="AE0606"/>
                </a:solidFill>
              </a:rPr>
              <a:t> 160817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10683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7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1" y="2578267"/>
            <a:ext cx="7232999" cy="3715737"/>
          </a:xfrm>
        </p:spPr>
        <p:txBody>
          <a:bodyPr>
            <a:normAutofit fontScale="77500" lnSpcReduction="20000"/>
          </a:bodyPr>
          <a:lstStyle/>
          <a:p>
            <a:pPr marL="68580" indent="0" algn="ctr">
              <a:buNone/>
            </a:pPr>
            <a:r>
              <a:rPr lang="fi-FI" sz="7200" dirty="0" err="1" smtClean="0">
                <a:solidFill>
                  <a:srgbClr val="AE0606"/>
                </a:solidFill>
              </a:rPr>
              <a:t>Människosynen</a:t>
            </a:r>
            <a:r>
              <a:rPr lang="fi-FI" sz="7200" dirty="0" smtClean="0">
                <a:solidFill>
                  <a:srgbClr val="AE0606"/>
                </a:solidFill>
              </a:rPr>
              <a:t> </a:t>
            </a:r>
            <a:r>
              <a:rPr lang="fi-FI" sz="7200" dirty="0" err="1" smtClean="0">
                <a:solidFill>
                  <a:srgbClr val="AE0606"/>
                </a:solidFill>
              </a:rPr>
              <a:t>och</a:t>
            </a:r>
            <a:r>
              <a:rPr lang="fi-FI" sz="7200" dirty="0" smtClean="0">
                <a:solidFill>
                  <a:srgbClr val="AE0606"/>
                </a:solidFill>
              </a:rPr>
              <a:t> </a:t>
            </a:r>
            <a:r>
              <a:rPr lang="fi-FI" sz="7200" dirty="0" err="1" smtClean="0">
                <a:solidFill>
                  <a:srgbClr val="AE0606"/>
                </a:solidFill>
              </a:rPr>
              <a:t>inärningsbegreppet</a:t>
            </a:r>
            <a:r>
              <a:rPr lang="fi-FI" sz="7200" dirty="0" smtClean="0">
                <a:solidFill>
                  <a:srgbClr val="AE0606"/>
                </a:solidFill>
              </a:rPr>
              <a:t> </a:t>
            </a:r>
            <a:r>
              <a:rPr lang="fi-FI" sz="7200" dirty="0" err="1" smtClean="0">
                <a:solidFill>
                  <a:srgbClr val="AE0606"/>
                </a:solidFill>
              </a:rPr>
              <a:t>som</a:t>
            </a:r>
            <a:r>
              <a:rPr lang="fi-FI" sz="7200" dirty="0" smtClean="0">
                <a:solidFill>
                  <a:srgbClr val="AE0606"/>
                </a:solidFill>
              </a:rPr>
              <a:t> </a:t>
            </a:r>
            <a:r>
              <a:rPr lang="fi-FI" sz="7200" dirty="0" err="1" smtClean="0">
                <a:solidFill>
                  <a:srgbClr val="AE0606"/>
                </a:solidFill>
              </a:rPr>
              <a:t>grund</a:t>
            </a:r>
            <a:r>
              <a:rPr lang="fi-FI" sz="7200" dirty="0" smtClean="0">
                <a:solidFill>
                  <a:srgbClr val="AE0606"/>
                </a:solidFill>
              </a:rPr>
              <a:t> för </a:t>
            </a:r>
            <a:r>
              <a:rPr lang="fi-FI" sz="7200" dirty="0" err="1" smtClean="0">
                <a:solidFill>
                  <a:srgbClr val="AE0606"/>
                </a:solidFill>
              </a:rPr>
              <a:t>bedömningen</a:t>
            </a:r>
            <a:r>
              <a:rPr lang="fi-FI" sz="7200" dirty="0" smtClean="0">
                <a:solidFill>
                  <a:srgbClr val="AE0606"/>
                </a:solidFill>
              </a:rPr>
              <a:t> </a:t>
            </a:r>
            <a:endParaRPr lang="fi-FI" sz="72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66043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1963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665773" y="696846"/>
            <a:ext cx="806190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 smtClean="0">
                <a:solidFill>
                  <a:srgbClr val="AE0606"/>
                </a:solidFill>
              </a:rPr>
              <a:t>Lpl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som</a:t>
            </a:r>
            <a:r>
              <a:rPr lang="fi-FI" sz="3600" dirty="0" smtClean="0">
                <a:solidFill>
                  <a:srgbClr val="AE0606"/>
                </a:solidFill>
              </a:rPr>
              <a:t> en </a:t>
            </a:r>
            <a:r>
              <a:rPr lang="fi-FI" sz="3600" dirty="0" err="1" smtClean="0">
                <a:solidFill>
                  <a:srgbClr val="AE0606"/>
                </a:solidFill>
              </a:rPr>
              <a:t>systemisk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skildring</a:t>
            </a:r>
            <a:r>
              <a:rPr lang="fi-FI" sz="3600" dirty="0" smtClean="0">
                <a:solidFill>
                  <a:srgbClr val="AE0606"/>
                </a:solidFill>
              </a:rPr>
              <a:t> av </a:t>
            </a:r>
            <a:r>
              <a:rPr lang="fi-FI" sz="3600" dirty="0" err="1" smtClean="0">
                <a:solidFill>
                  <a:srgbClr val="AE0606"/>
                </a:solidFill>
              </a:rPr>
              <a:t>inlärningen</a:t>
            </a:r>
            <a:endParaRPr lang="fi-FI" sz="3600" dirty="0" smtClean="0">
              <a:solidFill>
                <a:srgbClr val="AE0606"/>
              </a:solidFill>
            </a:endParaRPr>
          </a:p>
          <a:p>
            <a:pPr marL="571500" indent="-571500">
              <a:buFontTx/>
              <a:buChar char="-"/>
            </a:pPr>
            <a:r>
              <a:rPr lang="fi-FI" sz="3200" dirty="0">
                <a:solidFill>
                  <a:srgbClr val="AE0606"/>
                </a:solidFill>
              </a:rPr>
              <a:t>e</a:t>
            </a:r>
            <a:r>
              <a:rPr lang="fi-FI" sz="3200" dirty="0" smtClean="0">
                <a:solidFill>
                  <a:srgbClr val="AE0606"/>
                </a:solidFill>
              </a:rPr>
              <a:t>n </a:t>
            </a:r>
            <a:r>
              <a:rPr lang="fi-FI" sz="3200" dirty="0" err="1" smtClean="0">
                <a:solidFill>
                  <a:srgbClr val="AE0606"/>
                </a:solidFill>
              </a:rPr>
              <a:t>helhetsbild</a:t>
            </a:r>
            <a:r>
              <a:rPr lang="fi-FI" sz="3200" dirty="0" smtClean="0">
                <a:solidFill>
                  <a:srgbClr val="AE0606"/>
                </a:solidFill>
              </a:rPr>
              <a:t> av </a:t>
            </a:r>
            <a:r>
              <a:rPr lang="fi-FI" sz="3200" dirty="0" err="1" smtClean="0">
                <a:solidFill>
                  <a:srgbClr val="AE0606"/>
                </a:solidFill>
              </a:rPr>
              <a:t>inlärningen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som</a:t>
            </a:r>
            <a:r>
              <a:rPr lang="fi-FI" sz="3200" dirty="0" smtClean="0">
                <a:solidFill>
                  <a:srgbClr val="AE0606"/>
                </a:solidFill>
              </a:rPr>
              <a:t> en </a:t>
            </a:r>
            <a:r>
              <a:rPr lang="fi-FI" sz="3200" dirty="0" err="1" smtClean="0">
                <a:solidFill>
                  <a:srgbClr val="AE0606"/>
                </a:solidFill>
              </a:rPr>
              <a:t>process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</a:p>
          <a:p>
            <a:pPr marL="571500" indent="-571500">
              <a:buFontTx/>
              <a:buChar char="-"/>
            </a:pPr>
            <a:r>
              <a:rPr lang="fi-FI" sz="3200" dirty="0" err="1">
                <a:solidFill>
                  <a:srgbClr val="AE0606"/>
                </a:solidFill>
              </a:rPr>
              <a:t>s</a:t>
            </a:r>
            <a:r>
              <a:rPr lang="fi-FI" sz="3200" dirty="0" err="1" smtClean="0">
                <a:solidFill>
                  <a:srgbClr val="AE0606"/>
                </a:solidFill>
              </a:rPr>
              <a:t>om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kärnan</a:t>
            </a:r>
            <a:endParaRPr lang="fi-FI" sz="3200" dirty="0" smtClean="0">
              <a:solidFill>
                <a:srgbClr val="AE0606"/>
              </a:solidFill>
            </a:endParaRPr>
          </a:p>
        </p:txBody>
      </p:sp>
      <p:sp>
        <p:nvSpPr>
          <p:cNvPr id="5" name="Oval 4"/>
          <p:cNvSpPr/>
          <p:nvPr/>
        </p:nvSpPr>
        <p:spPr>
          <a:xfrm>
            <a:off x="410308" y="3374502"/>
            <a:ext cx="6248399" cy="2006600"/>
          </a:xfrm>
          <a:prstGeom prst="ellipse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människosynen</a:t>
            </a:r>
            <a:r>
              <a:rPr lang="en-US" sz="32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, </a:t>
            </a:r>
            <a:r>
              <a:rPr lang="en-US" sz="32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inlärningsbegreppet</a:t>
            </a:r>
            <a:endParaRPr lang="en-US" sz="32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6" name="Oval 5"/>
          <p:cNvSpPr/>
          <p:nvPr/>
        </p:nvSpPr>
        <p:spPr>
          <a:xfrm>
            <a:off x="4798780" y="4868656"/>
            <a:ext cx="4345219" cy="1803400"/>
          </a:xfrm>
          <a:prstGeom prst="ellipse">
            <a:avLst/>
          </a:prstGeom>
          <a:solidFill>
            <a:srgbClr val="FF6600"/>
          </a:solidFill>
          <a:ln>
            <a:solidFill>
              <a:schemeClr val="accent2">
                <a:lumMod val="20000"/>
                <a:lumOff val="80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 err="1" smtClean="0">
                <a:solidFill>
                  <a:srgbClr val="AE0606"/>
                </a:solidFill>
              </a:rPr>
              <a:t>Innehållen</a:t>
            </a:r>
            <a:r>
              <a:rPr lang="en-US" sz="3200" dirty="0" smtClean="0">
                <a:solidFill>
                  <a:srgbClr val="AE0606"/>
                </a:solidFill>
              </a:rPr>
              <a:t>, </a:t>
            </a:r>
            <a:r>
              <a:rPr lang="en-US" sz="3200" dirty="0" err="1" smtClean="0">
                <a:solidFill>
                  <a:srgbClr val="AE0606"/>
                </a:solidFill>
              </a:rPr>
              <a:t>metoderna</a:t>
            </a:r>
            <a:r>
              <a:rPr lang="en-US" sz="3200" dirty="0" smtClean="0">
                <a:solidFill>
                  <a:srgbClr val="AE0606"/>
                </a:solidFill>
              </a:rPr>
              <a:t>, </a:t>
            </a:r>
            <a:r>
              <a:rPr lang="en-US" sz="3200" dirty="0" err="1" smtClean="0">
                <a:solidFill>
                  <a:srgbClr val="AE0606"/>
                </a:solidFill>
              </a:rPr>
              <a:t>bedömningen</a:t>
            </a:r>
            <a:endParaRPr lang="en-US" sz="3200" dirty="0">
              <a:solidFill>
                <a:srgbClr val="AE0606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7" name="Right Arrow 6"/>
          <p:cNvSpPr/>
          <p:nvPr/>
        </p:nvSpPr>
        <p:spPr>
          <a:xfrm rot="1443971">
            <a:off x="4596386" y="4931140"/>
            <a:ext cx="1155070" cy="484632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20000"/>
                <a:lumOff val="80000"/>
              </a:schemeClr>
            </a:solidFill>
          </a:ln>
          <a:effectLst>
            <a:outerShdw blurRad="50800" dist="25400" dir="5400000" rotWithShape="0">
              <a:schemeClr val="accent3">
                <a:lumMod val="20000"/>
                <a:lumOff val="80000"/>
                <a:alpha val="28000"/>
              </a:scheme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3787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iruutu 3"/>
          <p:cNvSpPr txBox="1"/>
          <p:nvPr/>
        </p:nvSpPr>
        <p:spPr>
          <a:xfrm>
            <a:off x="714289" y="640236"/>
            <a:ext cx="29810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i-FI" sz="3600" dirty="0" err="1" smtClean="0">
                <a:solidFill>
                  <a:srgbClr val="AE0606"/>
                </a:solidFill>
              </a:rPr>
              <a:t>Vems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Lpl</a:t>
            </a:r>
            <a:r>
              <a:rPr lang="fi-FI" sz="3600" dirty="0" smtClean="0">
                <a:solidFill>
                  <a:srgbClr val="AE0606"/>
                </a:solidFill>
              </a:rPr>
              <a:t>?</a:t>
            </a:r>
          </a:p>
          <a:p>
            <a:endParaRPr lang="fi-FI" sz="3600" dirty="0" smtClean="0">
              <a:solidFill>
                <a:schemeClr val="tx2"/>
              </a:solidFill>
            </a:endParaRPr>
          </a:p>
        </p:txBody>
      </p:sp>
      <p:sp>
        <p:nvSpPr>
          <p:cNvPr id="5" name="Ellipsi 4"/>
          <p:cNvSpPr/>
          <p:nvPr/>
        </p:nvSpPr>
        <p:spPr>
          <a:xfrm>
            <a:off x="132896" y="1437937"/>
            <a:ext cx="2319028" cy="1917092"/>
          </a:xfrm>
          <a:prstGeom prst="ellipse">
            <a:avLst/>
          </a:prstGeom>
          <a:solidFill>
            <a:schemeClr val="accent2">
              <a:lumMod val="50000"/>
            </a:schemeClr>
          </a:solidFill>
          <a:ln>
            <a:solidFill>
              <a:schemeClr val="bg2">
                <a:lumMod val="75000"/>
              </a:schemeClr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Stadgad</a:t>
            </a:r>
            <a:r>
              <a:rPr lang="fi-FI" sz="2400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fi-FI" sz="2400" dirty="0" err="1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lpl</a:t>
            </a:r>
            <a:endParaRPr lang="fi-FI" sz="2400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Ellipsi 5"/>
          <p:cNvSpPr/>
          <p:nvPr/>
        </p:nvSpPr>
        <p:spPr>
          <a:xfrm>
            <a:off x="2139482" y="1626195"/>
            <a:ext cx="3979964" cy="1917092"/>
          </a:xfrm>
          <a:prstGeom prst="ellipse">
            <a:avLst/>
          </a:prstGeom>
          <a:solidFill>
            <a:schemeClr val="accent2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Läroinrättningens</a:t>
            </a:r>
            <a:r>
              <a:rPr lang="fi-FI" sz="2400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 </a:t>
            </a:r>
            <a:r>
              <a:rPr lang="fi-FI" sz="2400" dirty="0" err="1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lpl</a:t>
            </a:r>
            <a:endParaRPr lang="fi-FI" sz="2400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sp>
        <p:nvSpPr>
          <p:cNvPr id="7" name="Ellipsi 6"/>
          <p:cNvSpPr/>
          <p:nvPr/>
        </p:nvSpPr>
        <p:spPr>
          <a:xfrm>
            <a:off x="2945837" y="3070299"/>
            <a:ext cx="2448898" cy="191709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200" dirty="0" err="1" smtClean="0">
                <a:solidFill>
                  <a:schemeClr val="accent2">
                    <a:lumMod val="50000"/>
                  </a:schemeClr>
                </a:solidFill>
              </a:rPr>
              <a:t>Lärarens</a:t>
            </a:r>
            <a:r>
              <a:rPr lang="fi-FI" sz="2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i-FI" sz="2200" dirty="0" err="1" smtClean="0">
                <a:solidFill>
                  <a:schemeClr val="accent2">
                    <a:lumMod val="50000"/>
                  </a:schemeClr>
                </a:solidFill>
              </a:rPr>
              <a:t>tolkning</a:t>
            </a:r>
            <a:r>
              <a:rPr lang="fi-FI" sz="2200" dirty="0" smtClean="0">
                <a:solidFill>
                  <a:schemeClr val="accent2">
                    <a:lumMod val="50000"/>
                  </a:schemeClr>
                </a:solidFill>
              </a:rPr>
              <a:t> av </a:t>
            </a:r>
            <a:r>
              <a:rPr lang="fi-FI" sz="2200" dirty="0" err="1" smtClean="0">
                <a:solidFill>
                  <a:schemeClr val="accent2">
                    <a:lumMod val="50000"/>
                  </a:schemeClr>
                </a:solidFill>
              </a:rPr>
              <a:t>lpl</a:t>
            </a:r>
            <a:endParaRPr lang="fi-FI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8" name="Ellipsi 7"/>
          <p:cNvSpPr/>
          <p:nvPr/>
        </p:nvSpPr>
        <p:spPr>
          <a:xfrm>
            <a:off x="4935186" y="2434361"/>
            <a:ext cx="3133048" cy="1917092"/>
          </a:xfrm>
          <a:prstGeom prst="ellipse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200" dirty="0" err="1" smtClean="0">
                <a:solidFill>
                  <a:schemeClr val="accent2">
                    <a:lumMod val="50000"/>
                  </a:schemeClr>
                </a:solidFill>
              </a:rPr>
              <a:t>Lärarens</a:t>
            </a:r>
            <a:r>
              <a:rPr lang="fi-FI" sz="2200" dirty="0" smtClean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fi-FI" sz="2200" dirty="0" err="1" smtClean="0">
                <a:solidFill>
                  <a:schemeClr val="accent2">
                    <a:lumMod val="50000"/>
                  </a:schemeClr>
                </a:solidFill>
              </a:rPr>
              <a:t>förverkligande</a:t>
            </a:r>
            <a:r>
              <a:rPr lang="fi-FI" sz="2200" dirty="0" smtClean="0">
                <a:solidFill>
                  <a:schemeClr val="accent2">
                    <a:lumMod val="50000"/>
                  </a:schemeClr>
                </a:solidFill>
              </a:rPr>
              <a:t> av   </a:t>
            </a:r>
            <a:r>
              <a:rPr lang="fi-FI" sz="2200" dirty="0" err="1" smtClean="0">
                <a:solidFill>
                  <a:schemeClr val="accent2">
                    <a:lumMod val="50000"/>
                  </a:schemeClr>
                </a:solidFill>
              </a:rPr>
              <a:t>lpl</a:t>
            </a:r>
            <a:endParaRPr lang="fi-FI" sz="22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9" name="Ellipsi 8"/>
          <p:cNvSpPr/>
          <p:nvPr/>
        </p:nvSpPr>
        <p:spPr>
          <a:xfrm>
            <a:off x="6877493" y="3392907"/>
            <a:ext cx="2536137" cy="1917092"/>
          </a:xfrm>
          <a:prstGeom prst="ellipse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200" dirty="0" err="1" smtClean="0">
                <a:solidFill>
                  <a:schemeClr val="accent2">
                    <a:lumMod val="75000"/>
                  </a:schemeClr>
                </a:solidFill>
              </a:rPr>
              <a:t>Elevens</a:t>
            </a:r>
            <a:r>
              <a:rPr lang="fi-FI" sz="2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i-FI" sz="2200" dirty="0" err="1" smtClean="0">
                <a:solidFill>
                  <a:schemeClr val="accent2">
                    <a:lumMod val="75000"/>
                  </a:schemeClr>
                </a:solidFill>
              </a:rPr>
              <a:t>upplevelse</a:t>
            </a:r>
            <a:r>
              <a:rPr lang="fi-FI" sz="2200" dirty="0" smtClean="0">
                <a:solidFill>
                  <a:schemeClr val="accent2">
                    <a:lumMod val="75000"/>
                  </a:schemeClr>
                </a:solidFill>
              </a:rPr>
              <a:t> av </a:t>
            </a:r>
            <a:r>
              <a:rPr lang="fi-FI" sz="2200" dirty="0" err="1" smtClean="0">
                <a:solidFill>
                  <a:schemeClr val="accent2">
                    <a:lumMod val="75000"/>
                  </a:schemeClr>
                </a:solidFill>
              </a:rPr>
              <a:t>lpl</a:t>
            </a:r>
            <a:endParaRPr lang="fi-FI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0" name="Ellipsi 8"/>
          <p:cNvSpPr/>
          <p:nvPr/>
        </p:nvSpPr>
        <p:spPr>
          <a:xfrm>
            <a:off x="4696725" y="4313575"/>
            <a:ext cx="3210375" cy="1917092"/>
          </a:xfrm>
          <a:prstGeom prst="ellipse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i-FI" sz="2200" dirty="0" err="1" smtClean="0">
                <a:solidFill>
                  <a:schemeClr val="accent2">
                    <a:lumMod val="75000"/>
                  </a:schemeClr>
                </a:solidFill>
              </a:rPr>
              <a:t>Målsmännens</a:t>
            </a:r>
            <a:r>
              <a:rPr lang="fi-FI" sz="2200" dirty="0" smtClean="0">
                <a:solidFill>
                  <a:schemeClr val="accent2">
                    <a:lumMod val="75000"/>
                  </a:schemeClr>
                </a:solidFill>
              </a:rPr>
              <a:t> </a:t>
            </a:r>
            <a:r>
              <a:rPr lang="fi-FI" sz="2200" dirty="0" err="1" smtClean="0">
                <a:solidFill>
                  <a:schemeClr val="accent2">
                    <a:lumMod val="75000"/>
                  </a:schemeClr>
                </a:solidFill>
              </a:rPr>
              <a:t>tolkning</a:t>
            </a:r>
            <a:r>
              <a:rPr lang="fi-FI" sz="2200" dirty="0" smtClean="0">
                <a:solidFill>
                  <a:schemeClr val="accent2">
                    <a:lumMod val="75000"/>
                  </a:schemeClr>
                </a:solidFill>
              </a:rPr>
              <a:t> av </a:t>
            </a:r>
          </a:p>
          <a:p>
            <a:pPr algn="ctr"/>
            <a:r>
              <a:rPr lang="fi-FI" sz="2200" dirty="0" err="1" smtClean="0">
                <a:solidFill>
                  <a:schemeClr val="accent2">
                    <a:lumMod val="75000"/>
                  </a:schemeClr>
                </a:solidFill>
              </a:rPr>
              <a:t>lpl</a:t>
            </a:r>
            <a:endParaRPr lang="fi-FI" sz="2200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57599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0310" y="2747040"/>
            <a:ext cx="7849684" cy="3780187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fi-FI" sz="5400" dirty="0" err="1" smtClean="0">
                <a:solidFill>
                  <a:srgbClr val="AE0606"/>
                </a:solidFill>
                <a:cs typeface="Luminari"/>
              </a:rPr>
              <a:t>Varför</a:t>
            </a:r>
            <a:r>
              <a:rPr lang="fi-FI" sz="5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5400" dirty="0" err="1" smtClean="0">
                <a:solidFill>
                  <a:srgbClr val="AE0606"/>
                </a:solidFill>
                <a:cs typeface="Luminari"/>
              </a:rPr>
              <a:t>bedömer</a:t>
            </a:r>
            <a:r>
              <a:rPr lang="fi-FI" sz="5400" dirty="0" smtClean="0">
                <a:solidFill>
                  <a:srgbClr val="AE0606"/>
                </a:solidFill>
                <a:cs typeface="Luminari"/>
              </a:rPr>
              <a:t> vi</a:t>
            </a:r>
            <a:endParaRPr lang="fi-FI" sz="5400" dirty="0">
              <a:solidFill>
                <a:srgbClr val="AE0606"/>
              </a:solidFill>
              <a:cs typeface="Luminari"/>
            </a:endParaRPr>
          </a:p>
          <a:p>
            <a:pPr marL="285750" indent="-285750">
              <a:buFontTx/>
              <a:buChar char="-"/>
            </a:pPr>
            <a:r>
              <a:rPr lang="fi-FI" sz="4000" dirty="0" err="1" smtClean="0">
                <a:solidFill>
                  <a:srgbClr val="AE0606"/>
                </a:solidFill>
                <a:cs typeface="Luminari"/>
              </a:rPr>
              <a:t>lpl-grundernas</a:t>
            </a:r>
            <a:r>
              <a:rPr lang="fi-FI" sz="40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4000" dirty="0" err="1" smtClean="0">
                <a:solidFill>
                  <a:srgbClr val="AE0606"/>
                </a:solidFill>
                <a:cs typeface="Luminari"/>
              </a:rPr>
              <a:t>människosyn</a:t>
            </a:r>
            <a:endParaRPr lang="fi-FI" sz="4000" dirty="0" smtClean="0">
              <a:solidFill>
                <a:srgbClr val="AE0606"/>
              </a:solidFill>
              <a:cs typeface="Luminari"/>
            </a:endParaRPr>
          </a:p>
          <a:p>
            <a:pPr marL="582930" lvl="1" indent="-285750">
              <a:buFontTx/>
              <a:buChar char="-"/>
            </a:pPr>
            <a:r>
              <a:rPr lang="fi-FI" sz="3600" dirty="0" err="1" smtClean="0">
                <a:solidFill>
                  <a:srgbClr val="AE0606"/>
                </a:solidFill>
                <a:cs typeface="Luminari"/>
              </a:rPr>
              <a:t>humanismen</a:t>
            </a:r>
            <a:endParaRPr lang="fi-FI" sz="3600" dirty="0" smtClean="0">
              <a:solidFill>
                <a:srgbClr val="AE0606"/>
              </a:solidFill>
              <a:cs typeface="Luminari"/>
            </a:endParaRPr>
          </a:p>
          <a:p>
            <a:pPr marL="582930" lvl="1" indent="-285750">
              <a:buFontTx/>
              <a:buChar char="-"/>
            </a:pPr>
            <a:r>
              <a:rPr lang="fi-FI" sz="3600" dirty="0" err="1" smtClean="0">
                <a:solidFill>
                  <a:srgbClr val="AE0606"/>
                </a:solidFill>
                <a:cs typeface="Luminari"/>
              </a:rPr>
              <a:t>kognitivismen</a:t>
            </a:r>
            <a:endParaRPr lang="fi-FI" sz="3600" dirty="0" smtClean="0">
              <a:solidFill>
                <a:srgbClr val="AE0606"/>
              </a:solidFill>
              <a:cs typeface="Luminari"/>
            </a:endParaRPr>
          </a:p>
          <a:p>
            <a:pPr marL="582930" lvl="1" indent="-285750">
              <a:buFontTx/>
              <a:buChar char="-"/>
            </a:pPr>
            <a:r>
              <a:rPr lang="fi-FI" sz="3600" dirty="0" smtClean="0">
                <a:solidFill>
                  <a:srgbClr val="AE0606"/>
                </a:solidFill>
                <a:cs typeface="Luminari"/>
              </a:rPr>
              <a:t>en social </a:t>
            </a:r>
            <a:r>
              <a:rPr lang="fi-FI" sz="3600" dirty="0" err="1" smtClean="0">
                <a:solidFill>
                  <a:srgbClr val="AE0606"/>
                </a:solidFill>
                <a:cs typeface="Luminari"/>
              </a:rPr>
              <a:t>varelse</a:t>
            </a:r>
            <a:endParaRPr lang="fi-FI" sz="3600" dirty="0">
              <a:solidFill>
                <a:srgbClr val="AE0606"/>
              </a:solidFill>
              <a:cs typeface="Lumina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42597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smtClean="0">
                <a:solidFill>
                  <a:srgbClr val="AE0606"/>
                </a:solidFill>
              </a:rPr>
              <a:t>inlärningen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18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17" y="1652954"/>
            <a:ext cx="7800997" cy="450166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600" dirty="0" err="1">
                <a:solidFill>
                  <a:srgbClr val="AE0606"/>
                </a:solidFill>
                <a:cs typeface="Luminari"/>
              </a:rPr>
              <a:t>f</a:t>
            </a:r>
            <a:r>
              <a:rPr lang="fi-FI" sz="3600" dirty="0" err="1" smtClean="0">
                <a:solidFill>
                  <a:srgbClr val="AE0606"/>
                </a:solidFill>
                <a:cs typeface="Luminari"/>
              </a:rPr>
              <a:t>örändrat</a:t>
            </a:r>
            <a:r>
              <a:rPr lang="fi-FI" sz="36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  <a:cs typeface="Luminari"/>
              </a:rPr>
              <a:t>inlärningsbegrepp</a:t>
            </a:r>
            <a:endParaRPr lang="fi-FI" sz="3600" dirty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3200" dirty="0" err="1">
                <a:solidFill>
                  <a:srgbClr val="AE0606"/>
                </a:solidFill>
                <a:cs typeface="Luminari"/>
              </a:rPr>
              <a:t>g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rundläggande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skillnader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i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perception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och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inlärning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mellan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individerna</a:t>
            </a:r>
            <a:endParaRPr lang="fi-FI" sz="3200" dirty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eleven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bygger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sina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kunskaper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och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sina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färdigheter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inom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gränserna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för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sin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egen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historia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och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sina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egna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förutsättningar</a:t>
            </a:r>
            <a:endParaRPr lang="fi-FI" sz="3200" dirty="0" smtClean="0">
              <a:solidFill>
                <a:srgbClr val="AE0606"/>
              </a:solidFill>
              <a:cs typeface="Lumina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66043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6421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9877" y="1406769"/>
            <a:ext cx="8555272" cy="4499136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inlärningsbegreppet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=&gt;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bedömningen</a:t>
            </a:r>
            <a:endParaRPr lang="fi-FI" sz="3200" dirty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  <a:cs typeface="Luminari"/>
              </a:rPr>
              <a:t>m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an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kan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komma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till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samma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målsättning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längs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flera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stigar</a:t>
            </a:r>
            <a:endParaRPr lang="fi-FI" sz="2800" dirty="0" smtClean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  <a:cs typeface="Luminari"/>
              </a:rPr>
              <a:t>b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orde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det i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bedömningen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stå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till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buds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många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medel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och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sätt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för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många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inlärningsstigar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  <a:cs typeface="Luminari"/>
              </a:rPr>
              <a:t>b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orde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det vara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berättigat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att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visa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sitt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kunnande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på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många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sätt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,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om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inlärningen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är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annorlunda</a:t>
            </a:r>
            <a:endParaRPr lang="fi-FI" sz="2800" dirty="0">
              <a:solidFill>
                <a:srgbClr val="AE0606"/>
              </a:solidFill>
              <a:cs typeface="Lumina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07428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1390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1584" y="2290335"/>
            <a:ext cx="8195716" cy="4238853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200" dirty="0">
                <a:solidFill>
                  <a:srgbClr val="AE0606"/>
                </a:solidFill>
                <a:cs typeface="Luminari"/>
              </a:rPr>
              <a:t>d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et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traditionella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inlärningsbegreppet</a:t>
            </a:r>
            <a:endParaRPr lang="fi-FI" sz="3200" dirty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  <a:cs typeface="Luminari"/>
              </a:rPr>
              <a:t>e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levens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prestation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endParaRPr lang="fi-FI" sz="2800" dirty="0">
              <a:solidFill>
                <a:srgbClr val="AE0606"/>
              </a:solidFill>
              <a:cs typeface="Luminari"/>
            </a:endParaRPr>
          </a:p>
          <a:p>
            <a:pPr marL="1200150" lvl="2" indent="-285750">
              <a:buFontTx/>
              <a:buChar char="-"/>
            </a:pPr>
            <a:r>
              <a:rPr lang="fi-FI" sz="2800" dirty="0">
                <a:solidFill>
                  <a:srgbClr val="AE0606"/>
                </a:solidFill>
                <a:cs typeface="Luminari"/>
              </a:rPr>
              <a:t>-&gt;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belöning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>
                <a:solidFill>
                  <a:srgbClr val="AE0606"/>
                </a:solidFill>
                <a:cs typeface="Luminari"/>
              </a:rPr>
              <a:t>/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straff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endParaRPr lang="fi-FI" sz="2800" dirty="0">
              <a:solidFill>
                <a:srgbClr val="AE0606"/>
              </a:solidFill>
              <a:cs typeface="Luminari"/>
            </a:endParaRPr>
          </a:p>
          <a:p>
            <a:pPr marL="1200150" lvl="2" indent="-285750">
              <a:buFontTx/>
              <a:buChar char="-"/>
            </a:pPr>
            <a:r>
              <a:rPr lang="fi-FI" sz="2800" dirty="0">
                <a:solidFill>
                  <a:srgbClr val="AE0606"/>
                </a:solidFill>
                <a:cs typeface="Luminari"/>
              </a:rPr>
              <a:t>-&gt;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motivation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endParaRPr lang="fi-FI" sz="2800" dirty="0">
              <a:solidFill>
                <a:srgbClr val="AE0606"/>
              </a:solidFill>
              <a:cs typeface="Luminari"/>
            </a:endParaRPr>
          </a:p>
          <a:p>
            <a:pPr marL="1200150" lvl="2" indent="-285750">
              <a:buFontTx/>
              <a:buChar char="-"/>
            </a:pPr>
            <a:r>
              <a:rPr lang="fi-FI" sz="2800" dirty="0">
                <a:solidFill>
                  <a:srgbClr val="AE0606"/>
                </a:solidFill>
                <a:cs typeface="Luminari"/>
              </a:rPr>
              <a:t>-&gt;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bättre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prestation</a:t>
            </a:r>
            <a:endParaRPr lang="fi-FI" sz="2800" dirty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  <a:cs typeface="Luminari"/>
              </a:rPr>
              <a:t>e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levens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egna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kunskapsbehandling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och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kunskapsbildning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blev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till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stor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del ”en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svart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box”,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man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antog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var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kontinuerlig</a:t>
            </a:r>
            <a:endParaRPr lang="fi-FI" sz="2800" dirty="0">
              <a:solidFill>
                <a:srgbClr val="AE0606"/>
              </a:solidFill>
              <a:cs typeface="Lumina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54320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96885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17" y="1852246"/>
            <a:ext cx="7800997" cy="4493499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2800" dirty="0">
                <a:solidFill>
                  <a:srgbClr val="AE0606"/>
                </a:solidFill>
                <a:cs typeface="Luminari"/>
              </a:rPr>
              <a:t>d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et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nuvarande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inlärningsbegreppet</a:t>
            </a:r>
            <a:endParaRPr lang="fi-FI" sz="2800" dirty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  <a:cs typeface="Luminari"/>
              </a:rPr>
              <a:t>e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leven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processerar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utgående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från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sina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förutsättningar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och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sin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historia -&gt;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olika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inlärningsstigar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annorlunda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stöd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>
                <a:solidFill>
                  <a:srgbClr val="AE0606"/>
                </a:solidFill>
                <a:cs typeface="Luminari"/>
              </a:rPr>
              <a:t>-&gt;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olika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medel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för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bedömningen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&amp;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olika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sätt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att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visa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kunnandet</a:t>
            </a:r>
            <a:endParaRPr lang="fi-FI" sz="2400" dirty="0" smtClean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målet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är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att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  <a:cs typeface="Luminari"/>
              </a:rPr>
              <a:t>eleven</a:t>
            </a:r>
            <a:r>
              <a:rPr lang="fi-FI" sz="24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  <a:cs typeface="Luminari"/>
              </a:rPr>
              <a:t>tar</a:t>
            </a:r>
            <a:r>
              <a:rPr lang="fi-FI" sz="24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ökande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  <a:cs typeface="Luminari"/>
              </a:rPr>
              <a:t>ansvar</a:t>
            </a:r>
            <a:r>
              <a:rPr lang="fi-FI" sz="24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för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sin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egen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inlärning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inlärningen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blir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en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process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för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eleven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inte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lärarens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projekt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arbetets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tyngdpunkt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  <a:cs typeface="Luminari"/>
              </a:rPr>
              <a:t>ändras</a:t>
            </a:r>
            <a:r>
              <a:rPr lang="fi-FI" sz="2400" dirty="0" smtClean="0">
                <a:solidFill>
                  <a:srgbClr val="AE0606"/>
                </a:solidFill>
                <a:cs typeface="Luminari"/>
              </a:rPr>
              <a:t>, </a:t>
            </a:r>
            <a:r>
              <a:rPr lang="fi-FI" sz="2400" b="1" dirty="0" err="1" smtClean="0">
                <a:solidFill>
                  <a:srgbClr val="AE0606"/>
                </a:solidFill>
                <a:cs typeface="Luminari"/>
              </a:rPr>
              <a:t>lärarens</a:t>
            </a:r>
            <a:r>
              <a:rPr lang="fi-FI" sz="24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  <a:cs typeface="Luminari"/>
              </a:rPr>
              <a:t>arbete</a:t>
            </a:r>
            <a:r>
              <a:rPr lang="fi-FI" sz="24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  <a:cs typeface="Luminari"/>
              </a:rPr>
              <a:t>underlättas</a:t>
            </a:r>
            <a:endParaRPr lang="fi-FI" sz="2400" b="1" dirty="0">
              <a:solidFill>
                <a:srgbClr val="AE0606"/>
              </a:solidFill>
              <a:cs typeface="Lumina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3087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Elevernas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1289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17" y="2323652"/>
            <a:ext cx="7800997" cy="3904479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AE0606"/>
                </a:solidFill>
              </a:rPr>
              <a:t>d</a:t>
            </a:r>
            <a:r>
              <a:rPr lang="fi-FI" dirty="0" smtClean="0">
                <a:solidFill>
                  <a:srgbClr val="AE0606"/>
                </a:solidFill>
              </a:rPr>
              <a:t>et </a:t>
            </a:r>
            <a:r>
              <a:rPr lang="fi-FI" dirty="0" err="1" smtClean="0">
                <a:solidFill>
                  <a:srgbClr val="AE0606"/>
                </a:solidFill>
              </a:rPr>
              <a:t>traditionella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inlärningsbegreppet</a:t>
            </a:r>
            <a:endParaRPr lang="fi-FI" dirty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endParaRPr lang="fi-FI" dirty="0" smtClean="0"/>
          </a:p>
          <a:p>
            <a:pPr marL="285750" indent="-285750">
              <a:buFontTx/>
              <a:buChar char="-"/>
            </a:pPr>
            <a:endParaRPr lang="fi-FI" dirty="0"/>
          </a:p>
          <a:p>
            <a:pPr marL="285750" indent="-285750">
              <a:buFontTx/>
              <a:buChar char="-"/>
            </a:pPr>
            <a:endParaRPr lang="fi-FI" dirty="0" smtClean="0"/>
          </a:p>
          <a:p>
            <a:pPr marL="285750" indent="-285750">
              <a:buFontTx/>
              <a:buChar char="-"/>
            </a:pPr>
            <a:endParaRPr lang="fi-FI" dirty="0"/>
          </a:p>
          <a:p>
            <a:pPr marL="285750" indent="-285750">
              <a:buFontTx/>
              <a:buChar char="-"/>
            </a:pPr>
            <a:r>
              <a:rPr lang="fi-FI" dirty="0">
                <a:solidFill>
                  <a:srgbClr val="AE0606"/>
                </a:solidFill>
              </a:rPr>
              <a:t>d</a:t>
            </a:r>
            <a:r>
              <a:rPr lang="fi-FI" dirty="0" smtClean="0">
                <a:solidFill>
                  <a:srgbClr val="AE0606"/>
                </a:solidFill>
              </a:rPr>
              <a:t>et </a:t>
            </a:r>
            <a:r>
              <a:rPr lang="fi-FI" dirty="0" err="1" smtClean="0">
                <a:solidFill>
                  <a:srgbClr val="AE0606"/>
                </a:solidFill>
              </a:rPr>
              <a:t>nuvarande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inlärningsbegreppet</a:t>
            </a:r>
            <a:endParaRPr lang="fi-FI" dirty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endParaRPr lang="fi-FI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490" y="2985821"/>
            <a:ext cx="1524000" cy="1143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982225" y="2985821"/>
            <a:ext cx="1714500" cy="1143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08505" y="4942609"/>
            <a:ext cx="1833033" cy="163791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58707" y="4618567"/>
            <a:ext cx="1524000" cy="11430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672259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71042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913" y="1699846"/>
            <a:ext cx="8273038" cy="460487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Vilken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påföljd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har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olika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människo-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och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inlärningsuppfattningar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och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bedömningens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mål</a:t>
            </a:r>
            <a:endParaRPr lang="fi-FI" sz="3200" dirty="0" smtClean="0">
              <a:solidFill>
                <a:srgbClr val="AE0606"/>
              </a:solidFill>
              <a:cs typeface="Luminari"/>
            </a:endParaRPr>
          </a:p>
          <a:p>
            <a:pPr marL="285750" indent="-285750">
              <a:buFontTx/>
              <a:buChar char="-"/>
            </a:pPr>
            <a:r>
              <a:rPr lang="fi-FI" sz="3200" dirty="0" err="1">
                <a:solidFill>
                  <a:srgbClr val="AE0606"/>
                </a:solidFill>
                <a:cs typeface="Luminari"/>
              </a:rPr>
              <a:t>e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nligt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dem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varierar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också</a:t>
            </a:r>
            <a:endParaRPr lang="fi-FI" sz="3200" dirty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  <a:cs typeface="Luminari"/>
              </a:rPr>
              <a:t>n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är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bedömningen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ska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ske</a:t>
            </a:r>
            <a:endParaRPr lang="fi-FI" sz="2800" dirty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  <a:cs typeface="Luminari"/>
              </a:rPr>
              <a:t>v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ilka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bedömningsmedel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och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–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metoder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som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används</a:t>
            </a:r>
            <a:endParaRPr lang="fi-FI" sz="2800" dirty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  <a:cs typeface="Luminari"/>
              </a:rPr>
              <a:t>s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ätten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att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uttrycka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bedömningens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resultat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och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förmedla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det </a:t>
            </a:r>
            <a:r>
              <a:rPr lang="fi-FI" sz="2800" dirty="0" err="1" smtClean="0">
                <a:solidFill>
                  <a:srgbClr val="AE0606"/>
                </a:solidFill>
                <a:cs typeface="Luminari"/>
              </a:rPr>
              <a:t>vidare</a:t>
            </a:r>
            <a:r>
              <a:rPr lang="fi-FI" sz="2800" dirty="0" smtClean="0">
                <a:solidFill>
                  <a:srgbClr val="AE0606"/>
                </a:solidFill>
                <a:cs typeface="Luminari"/>
              </a:rPr>
              <a:t> </a:t>
            </a:r>
            <a:endParaRPr lang="fi-FI" sz="2800" dirty="0">
              <a:solidFill>
                <a:srgbClr val="AE0606"/>
              </a:solidFill>
              <a:cs typeface="Lumina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19151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2353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69" y="2734366"/>
            <a:ext cx="4904861" cy="317542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6000" dirty="0" err="1" smtClean="0">
                <a:solidFill>
                  <a:srgbClr val="AE0606"/>
                </a:solidFill>
              </a:rPr>
              <a:t>processen</a:t>
            </a:r>
            <a:endParaRPr lang="fi-FI" sz="6000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6000" dirty="0" err="1" smtClean="0">
                <a:solidFill>
                  <a:srgbClr val="AE0606"/>
                </a:solidFill>
              </a:rPr>
              <a:t>dialogen</a:t>
            </a:r>
            <a:endParaRPr lang="fi-FI" sz="6000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6000" dirty="0" err="1" smtClean="0">
                <a:solidFill>
                  <a:srgbClr val="AE0606"/>
                </a:solidFill>
              </a:rPr>
              <a:t>reflektionen</a:t>
            </a:r>
            <a:endParaRPr lang="fi-FI" sz="6000" dirty="0" smtClean="0">
              <a:solidFill>
                <a:srgbClr val="AE0606"/>
              </a:solidFill>
            </a:endParaRPr>
          </a:p>
          <a:p>
            <a:pPr marL="0" indent="0">
              <a:buNone/>
            </a:pPr>
            <a:endParaRPr lang="fi-FI" sz="6000" dirty="0">
              <a:solidFill>
                <a:schemeClr val="bg2">
                  <a:lumMod val="9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511001">
            <a:off x="440361" y="2399184"/>
            <a:ext cx="3633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Du </a:t>
            </a:r>
            <a:r>
              <a:rPr lang="en-US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kommer</a:t>
            </a:r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väl</a:t>
            </a:r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ihåg</a:t>
            </a:r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:</a:t>
            </a:r>
            <a:endParaRPr lang="en-US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12471" y="117671"/>
            <a:ext cx="3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AE0606"/>
                </a:solidFill>
              </a:rPr>
              <a:t>Österbotten</a:t>
            </a:r>
            <a:r>
              <a:rPr lang="en-US" dirty="0" smtClean="0">
                <a:solidFill>
                  <a:srgbClr val="AE0606"/>
                </a:solidFill>
              </a:rPr>
              <a:t> 160817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591561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097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17" y="2323652"/>
            <a:ext cx="7969560" cy="3904479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fi-FI" sz="3200" dirty="0" smtClean="0">
                <a:solidFill>
                  <a:srgbClr val="AE0606"/>
                </a:solidFill>
              </a:rPr>
              <a:t>I </a:t>
            </a:r>
            <a:r>
              <a:rPr lang="fi-FI" sz="3200" dirty="0" err="1" smtClean="0">
                <a:solidFill>
                  <a:srgbClr val="AE0606"/>
                </a:solidFill>
              </a:rPr>
              <a:t>lpl-grunderna</a:t>
            </a:r>
            <a:r>
              <a:rPr lang="fi-FI" sz="3200" dirty="0" smtClean="0">
                <a:solidFill>
                  <a:srgbClr val="AE0606"/>
                </a:solidFill>
              </a:rPr>
              <a:t> för </a:t>
            </a:r>
            <a:r>
              <a:rPr lang="fi-FI" sz="3200" dirty="0" err="1" smtClean="0">
                <a:solidFill>
                  <a:srgbClr val="AE0606"/>
                </a:solidFill>
              </a:rPr>
              <a:t>grundundervisningen</a:t>
            </a:r>
            <a:r>
              <a:rPr lang="fi-FI" sz="3200" dirty="0" smtClean="0">
                <a:solidFill>
                  <a:srgbClr val="AE0606"/>
                </a:solidFill>
              </a:rPr>
              <a:t> i </a:t>
            </a:r>
            <a:r>
              <a:rPr lang="fi-FI" sz="3200" dirty="0" err="1" smtClean="0">
                <a:solidFill>
                  <a:srgbClr val="AE0606"/>
                </a:solidFill>
              </a:rPr>
              <a:t>konstämnen</a:t>
            </a:r>
            <a:r>
              <a:rPr lang="fi-FI" sz="3200" dirty="0" smtClean="0">
                <a:solidFill>
                  <a:srgbClr val="AE0606"/>
                </a:solidFill>
              </a:rPr>
              <a:t> (2002) en </a:t>
            </a:r>
            <a:r>
              <a:rPr lang="fi-FI" sz="3200" dirty="0" err="1" smtClean="0">
                <a:solidFill>
                  <a:srgbClr val="AE0606"/>
                </a:solidFill>
              </a:rPr>
              <a:t>klar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förändring</a:t>
            </a:r>
            <a:r>
              <a:rPr lang="fi-FI" sz="3200" dirty="0" smtClean="0">
                <a:solidFill>
                  <a:srgbClr val="AE0606"/>
                </a:solidFill>
              </a:rPr>
              <a:t> av </a:t>
            </a:r>
            <a:r>
              <a:rPr lang="fi-FI" sz="3200" dirty="0" err="1" smtClean="0">
                <a:solidFill>
                  <a:srgbClr val="AE0606"/>
                </a:solidFill>
              </a:rPr>
              <a:t>tyngdpunkten</a:t>
            </a:r>
            <a:endParaRPr lang="fi-FI" sz="3200" dirty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2800" b="1" dirty="0" err="1">
                <a:solidFill>
                  <a:srgbClr val="AE0606"/>
                </a:solidFill>
              </a:rPr>
              <a:t>a</a:t>
            </a:r>
            <a:r>
              <a:rPr lang="fi-FI" sz="2800" b="1" dirty="0" err="1" smtClean="0">
                <a:solidFill>
                  <a:srgbClr val="AE0606"/>
                </a:solidFill>
              </a:rPr>
              <a:t>tt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stödja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och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befrämja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inlärningen</a:t>
            </a:r>
            <a:endParaRPr lang="fi-FI" sz="2800" b="1" dirty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2800" b="1" dirty="0" err="1" smtClean="0">
                <a:solidFill>
                  <a:srgbClr val="AE0606"/>
                </a:solidFill>
              </a:rPr>
              <a:t>att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stärka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elevens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självbedömnings-beredskap</a:t>
            </a:r>
            <a:endParaRPr lang="fi-FI" sz="3200" dirty="0"/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42597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8968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17" y="2323652"/>
            <a:ext cx="7800997" cy="3904479"/>
          </a:xfrm>
        </p:spPr>
        <p:txBody>
          <a:bodyPr>
            <a:normAutofit fontScale="85000" lnSpcReduction="20000"/>
          </a:bodyPr>
          <a:lstStyle/>
          <a:p>
            <a:pPr marL="285750" indent="-285750">
              <a:buFontTx/>
              <a:buChar char="-"/>
            </a:pP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I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lpl-grundutkastet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(2017)för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grundundervisningen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i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konstämnen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fortsätter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samma</a:t>
            </a:r>
            <a:r>
              <a:rPr lang="fi-FI" sz="3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  <a:cs typeface="Luminari"/>
              </a:rPr>
              <a:t>linje</a:t>
            </a:r>
            <a:endParaRPr lang="fi-FI" sz="3200" dirty="0" smtClean="0">
              <a:solidFill>
                <a:srgbClr val="AE0606"/>
              </a:solidFill>
              <a:cs typeface="Luminari"/>
            </a:endParaRPr>
          </a:p>
          <a:p>
            <a:pPr marL="571500" lvl="2" indent="0">
              <a:buNone/>
            </a:pP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bedömningen</a:t>
            </a:r>
            <a:r>
              <a:rPr lang="fi-FI" sz="24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3100" b="1" dirty="0" smtClean="0">
                <a:solidFill>
                  <a:srgbClr val="AE0606"/>
                </a:solidFill>
                <a:cs typeface="Luminari"/>
              </a:rPr>
              <a:t>av </a:t>
            </a:r>
            <a:r>
              <a:rPr lang="fi-FI" sz="3100" b="1" dirty="0" err="1" smtClean="0">
                <a:solidFill>
                  <a:srgbClr val="AE0606"/>
                </a:solidFill>
                <a:cs typeface="Luminari"/>
              </a:rPr>
              <a:t>inlärningen</a:t>
            </a:r>
            <a:r>
              <a:rPr lang="fi-FI" sz="3100" b="1" dirty="0" smtClean="0">
                <a:solidFill>
                  <a:srgbClr val="AE0606"/>
                </a:solidFill>
                <a:cs typeface="Luminari"/>
              </a:rPr>
              <a:t>: en </a:t>
            </a:r>
            <a:r>
              <a:rPr lang="fi-FI" sz="3100" b="1" dirty="0" err="1" smtClean="0">
                <a:solidFill>
                  <a:srgbClr val="AE0606"/>
                </a:solidFill>
                <a:cs typeface="Luminari"/>
              </a:rPr>
              <a:t>process</a:t>
            </a:r>
            <a:endParaRPr lang="fi-FI" sz="3100" b="1" dirty="0" smtClean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800" b="1" dirty="0" err="1">
                <a:solidFill>
                  <a:srgbClr val="AE0606"/>
                </a:solidFill>
                <a:cs typeface="Luminari"/>
              </a:rPr>
              <a:t>m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ångsidigt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under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studierna</a:t>
            </a:r>
            <a:endParaRPr lang="fi-FI" sz="2800" b="1" dirty="0" smtClean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800" b="1" dirty="0" err="1">
                <a:solidFill>
                  <a:srgbClr val="AE0606"/>
                </a:solidFill>
                <a:cs typeface="Luminari"/>
              </a:rPr>
              <a:t>e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levernas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delaktighet</a:t>
            </a:r>
            <a:endParaRPr lang="fi-FI" sz="2800" b="1" dirty="0" smtClean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800" b="1" dirty="0" err="1">
                <a:solidFill>
                  <a:srgbClr val="AE0606"/>
                </a:solidFill>
                <a:cs typeface="Luminari"/>
              </a:rPr>
              <a:t>f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underande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på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den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egna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inlärningen</a:t>
            </a:r>
            <a:endParaRPr lang="fi-FI" sz="2800" b="1" dirty="0" smtClean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800" b="1" dirty="0" err="1">
                <a:solidFill>
                  <a:srgbClr val="AE0606"/>
                </a:solidFill>
                <a:cs typeface="Luminari"/>
              </a:rPr>
              <a:t>o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lika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sätt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att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ge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feedback</a:t>
            </a:r>
          </a:p>
          <a:p>
            <a:pPr marL="742950" lvl="1" indent="-285750">
              <a:buFontTx/>
              <a:buChar char="-"/>
            </a:pP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självbedömning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,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jämförelsebedömning</a:t>
            </a:r>
            <a:endParaRPr lang="fi-FI" sz="2800" b="1" dirty="0" smtClean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r>
              <a:rPr lang="fi-FI" sz="2800" b="1" dirty="0" err="1">
                <a:solidFill>
                  <a:srgbClr val="AE0606"/>
                </a:solidFill>
                <a:cs typeface="Luminari"/>
              </a:rPr>
              <a:t>a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tt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leda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och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stöda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inlärningen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och</a:t>
            </a:r>
            <a:r>
              <a:rPr lang="fi-FI" sz="2800" b="1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  <a:cs typeface="Luminari"/>
              </a:rPr>
              <a:t>framstegen</a:t>
            </a:r>
            <a:endParaRPr lang="fi-FI" sz="2800" b="1" dirty="0" smtClean="0">
              <a:solidFill>
                <a:srgbClr val="AE0606"/>
              </a:solidFill>
              <a:cs typeface="Luminari"/>
            </a:endParaRPr>
          </a:p>
          <a:p>
            <a:pPr marL="742950" lvl="1" indent="-285750">
              <a:buFontTx/>
              <a:buChar char="-"/>
            </a:pPr>
            <a:endParaRPr lang="fi-FI" sz="2800" b="1" dirty="0">
              <a:solidFill>
                <a:srgbClr val="AE0606"/>
              </a:solidFill>
              <a:cs typeface="Lumina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42597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041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641194"/>
            <a:ext cx="7024742" cy="261013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fi-FI" sz="7200" dirty="0" smtClean="0">
                <a:solidFill>
                  <a:srgbClr val="AE0606"/>
                </a:solidFill>
              </a:rPr>
              <a:t>Ett par </a:t>
            </a:r>
            <a:r>
              <a:rPr lang="fi-FI" sz="7200" dirty="0" err="1" smtClean="0">
                <a:solidFill>
                  <a:srgbClr val="AE0606"/>
                </a:solidFill>
              </a:rPr>
              <a:t>ord</a:t>
            </a:r>
            <a:r>
              <a:rPr lang="fi-FI" sz="7200" dirty="0" smtClean="0">
                <a:solidFill>
                  <a:srgbClr val="AE0606"/>
                </a:solidFill>
              </a:rPr>
              <a:t> </a:t>
            </a:r>
            <a:r>
              <a:rPr lang="fi-FI" sz="7200" dirty="0" err="1" smtClean="0">
                <a:solidFill>
                  <a:srgbClr val="AE0606"/>
                </a:solidFill>
              </a:rPr>
              <a:t>om</a:t>
            </a:r>
            <a:r>
              <a:rPr lang="fi-FI" sz="7200" dirty="0" smtClean="0">
                <a:solidFill>
                  <a:srgbClr val="AE0606"/>
                </a:solidFill>
              </a:rPr>
              <a:t> </a:t>
            </a:r>
            <a:r>
              <a:rPr lang="fi-FI" sz="7200" dirty="0" err="1" smtClean="0">
                <a:solidFill>
                  <a:srgbClr val="AE0606"/>
                </a:solidFill>
              </a:rPr>
              <a:t>målen</a:t>
            </a:r>
            <a:endParaRPr lang="fi-FI" sz="72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73977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75" y="1676401"/>
            <a:ext cx="8431796" cy="4692060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200" dirty="0" smtClean="0">
                <a:solidFill>
                  <a:srgbClr val="AE0606"/>
                </a:solidFill>
              </a:rPr>
              <a:t>Benjamin S. </a:t>
            </a:r>
            <a:r>
              <a:rPr lang="fi-FI" sz="3200" dirty="0" err="1" smtClean="0">
                <a:solidFill>
                  <a:srgbClr val="AE0606"/>
                </a:solidFill>
              </a:rPr>
              <a:t>Bloom</a:t>
            </a:r>
            <a:endParaRPr lang="fi-FI" sz="3200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3200" dirty="0" err="1">
                <a:solidFill>
                  <a:srgbClr val="AE0606"/>
                </a:solidFill>
              </a:rPr>
              <a:t>o</a:t>
            </a:r>
            <a:r>
              <a:rPr lang="fi-FI" sz="3200" dirty="0" err="1" smtClean="0">
                <a:solidFill>
                  <a:srgbClr val="AE0606"/>
                </a:solidFill>
              </a:rPr>
              <a:t>lika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målområden</a:t>
            </a:r>
            <a:r>
              <a:rPr lang="fi-FI" sz="3200" dirty="0" smtClean="0">
                <a:solidFill>
                  <a:srgbClr val="AE0606"/>
                </a:solidFill>
              </a:rPr>
              <a:t>: det </a:t>
            </a:r>
            <a:r>
              <a:rPr lang="fi-FI" sz="3200" dirty="0" err="1" smtClean="0">
                <a:solidFill>
                  <a:srgbClr val="AE0606"/>
                </a:solidFill>
              </a:rPr>
              <a:t>psyko-motoriska</a:t>
            </a:r>
            <a:r>
              <a:rPr lang="fi-FI" sz="3200" dirty="0" smtClean="0">
                <a:solidFill>
                  <a:srgbClr val="AE0606"/>
                </a:solidFill>
              </a:rPr>
              <a:t>, det </a:t>
            </a:r>
            <a:r>
              <a:rPr lang="fi-FI" sz="3200" dirty="0" err="1" smtClean="0">
                <a:solidFill>
                  <a:srgbClr val="AE0606"/>
                </a:solidFill>
              </a:rPr>
              <a:t>kognitiva</a:t>
            </a:r>
            <a:r>
              <a:rPr lang="fi-FI" sz="3200" dirty="0" smtClean="0">
                <a:solidFill>
                  <a:srgbClr val="AE0606"/>
                </a:solidFill>
              </a:rPr>
              <a:t>, det </a:t>
            </a:r>
            <a:r>
              <a:rPr lang="fi-FI" sz="3200" dirty="0" err="1" smtClean="0">
                <a:solidFill>
                  <a:srgbClr val="AE0606"/>
                </a:solidFill>
              </a:rPr>
              <a:t>affektiva</a:t>
            </a:r>
            <a:endParaRPr lang="fi-FI" sz="3200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3200" dirty="0" err="1">
                <a:solidFill>
                  <a:srgbClr val="AE0606"/>
                </a:solidFill>
              </a:rPr>
              <a:t>f</a:t>
            </a:r>
            <a:r>
              <a:rPr lang="fi-FI" sz="3200" dirty="0" err="1" smtClean="0">
                <a:solidFill>
                  <a:srgbClr val="AE0606"/>
                </a:solidFill>
              </a:rPr>
              <a:t>inns</a:t>
            </a:r>
            <a:r>
              <a:rPr lang="fi-FI" sz="3200" dirty="0" smtClean="0">
                <a:solidFill>
                  <a:srgbClr val="AE0606"/>
                </a:solidFill>
              </a:rPr>
              <a:t> det </a:t>
            </a:r>
            <a:r>
              <a:rPr lang="fi-FI" sz="3200" dirty="0" err="1" smtClean="0">
                <a:solidFill>
                  <a:srgbClr val="AE0606"/>
                </a:solidFill>
              </a:rPr>
              <a:t>rum</a:t>
            </a:r>
            <a:r>
              <a:rPr lang="fi-FI" sz="3200" dirty="0" smtClean="0">
                <a:solidFill>
                  <a:srgbClr val="AE0606"/>
                </a:solidFill>
              </a:rPr>
              <a:t> för alla </a:t>
            </a:r>
            <a:r>
              <a:rPr lang="fi-FI" sz="3200" dirty="0" err="1" smtClean="0">
                <a:solidFill>
                  <a:srgbClr val="AE0606"/>
                </a:solidFill>
              </a:rPr>
              <a:t>områden</a:t>
            </a:r>
            <a:r>
              <a:rPr lang="fi-FI" sz="3200" dirty="0" smtClean="0">
                <a:solidFill>
                  <a:srgbClr val="AE0606"/>
                </a:solidFill>
              </a:rPr>
              <a:t> i </a:t>
            </a:r>
            <a:r>
              <a:rPr lang="fi-FI" sz="3200" dirty="0" err="1" smtClean="0">
                <a:solidFill>
                  <a:srgbClr val="AE0606"/>
                </a:solidFill>
              </a:rPr>
              <a:t>bedömingen</a:t>
            </a:r>
            <a:r>
              <a:rPr lang="fi-FI" sz="3200" dirty="0" smtClean="0">
                <a:solidFill>
                  <a:srgbClr val="AE0606"/>
                </a:solidFill>
              </a:rPr>
              <a:t>?</a:t>
            </a:r>
          </a:p>
          <a:p>
            <a:pPr marL="285750" indent="-285750">
              <a:buFontTx/>
              <a:buChar char="-"/>
            </a:pPr>
            <a:r>
              <a:rPr lang="fi-FI" sz="3200" dirty="0" err="1">
                <a:solidFill>
                  <a:srgbClr val="AE0606"/>
                </a:solidFill>
              </a:rPr>
              <a:t>u</a:t>
            </a:r>
            <a:r>
              <a:rPr lang="fi-FI" sz="3200" dirty="0" err="1" smtClean="0">
                <a:solidFill>
                  <a:srgbClr val="AE0606"/>
                </a:solidFill>
              </a:rPr>
              <a:t>ndervisar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man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bara</a:t>
            </a:r>
            <a:r>
              <a:rPr lang="fi-FI" sz="3200" dirty="0" smtClean="0">
                <a:solidFill>
                  <a:srgbClr val="AE0606"/>
                </a:solidFill>
              </a:rPr>
              <a:t> det </a:t>
            </a:r>
            <a:r>
              <a:rPr lang="fi-FI" sz="3200" dirty="0" err="1" smtClean="0">
                <a:solidFill>
                  <a:srgbClr val="AE0606"/>
                </a:solidFill>
              </a:rPr>
              <a:t>som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betonas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vid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bedömningstillfället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och</a:t>
            </a:r>
            <a:r>
              <a:rPr lang="fi-FI" sz="3200" dirty="0" smtClean="0">
                <a:solidFill>
                  <a:srgbClr val="AE0606"/>
                </a:solidFill>
              </a:rPr>
              <a:t> det </a:t>
            </a:r>
            <a:r>
              <a:rPr lang="fi-FI" sz="3200" dirty="0" err="1" smtClean="0">
                <a:solidFill>
                  <a:srgbClr val="AE0606"/>
                </a:solidFill>
              </a:rPr>
              <a:t>som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är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lätt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att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bedöma</a:t>
            </a:r>
            <a:r>
              <a:rPr lang="fi-FI" sz="3200" dirty="0" smtClean="0">
                <a:solidFill>
                  <a:srgbClr val="AE0606"/>
                </a:solidFill>
              </a:rPr>
              <a:t>?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3087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5965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641194"/>
            <a:ext cx="7024742" cy="2610130"/>
          </a:xfrm>
        </p:spPr>
        <p:txBody>
          <a:bodyPr>
            <a:normAutofit/>
          </a:bodyPr>
          <a:lstStyle/>
          <a:p>
            <a:pPr marL="68580" indent="0" algn="ctr">
              <a:buNone/>
            </a:pPr>
            <a:r>
              <a:rPr lang="fi-FI" sz="7200" dirty="0" err="1">
                <a:solidFill>
                  <a:srgbClr val="AE0606"/>
                </a:solidFill>
                <a:cs typeface="Luminari"/>
              </a:rPr>
              <a:t>k</a:t>
            </a:r>
            <a:r>
              <a:rPr lang="fi-FI" sz="7200" dirty="0" err="1" smtClean="0">
                <a:solidFill>
                  <a:srgbClr val="AE0606"/>
                </a:solidFill>
                <a:cs typeface="Luminari"/>
              </a:rPr>
              <a:t>valiteten</a:t>
            </a:r>
            <a:r>
              <a:rPr lang="fi-FI" sz="7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7200" dirty="0" err="1" smtClean="0">
                <a:solidFill>
                  <a:srgbClr val="AE0606"/>
                </a:solidFill>
                <a:cs typeface="Luminari"/>
              </a:rPr>
              <a:t>på</a:t>
            </a:r>
            <a:r>
              <a:rPr lang="fi-FI" sz="72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fi-FI" sz="7200" dirty="0" err="1" smtClean="0">
                <a:solidFill>
                  <a:srgbClr val="AE0606"/>
                </a:solidFill>
                <a:cs typeface="Luminari"/>
              </a:rPr>
              <a:t>inlärningen</a:t>
            </a:r>
            <a:r>
              <a:rPr lang="fi-FI" sz="7200" dirty="0" smtClean="0">
                <a:solidFill>
                  <a:srgbClr val="AE0606"/>
                </a:solidFill>
                <a:cs typeface="Luminari"/>
              </a:rPr>
              <a:t>?</a:t>
            </a:r>
            <a:endParaRPr lang="fi-FI" sz="7200" dirty="0">
              <a:solidFill>
                <a:srgbClr val="AE0606"/>
              </a:solidFill>
              <a:cs typeface="Lumina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0093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29073" y="2791221"/>
            <a:ext cx="7822558" cy="3100922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4000" dirty="0" err="1" smtClean="0">
                <a:solidFill>
                  <a:srgbClr val="AE0606"/>
                </a:solidFill>
              </a:rPr>
              <a:t>Hur</a:t>
            </a:r>
            <a:r>
              <a:rPr lang="fi-FI" sz="4000" dirty="0" smtClean="0">
                <a:solidFill>
                  <a:srgbClr val="AE0606"/>
                </a:solidFill>
              </a:rPr>
              <a:t> </a:t>
            </a:r>
            <a:r>
              <a:rPr lang="fi-FI" sz="4000" dirty="0" err="1" smtClean="0">
                <a:solidFill>
                  <a:srgbClr val="AE0606"/>
                </a:solidFill>
              </a:rPr>
              <a:t>leder</a:t>
            </a:r>
            <a:r>
              <a:rPr lang="fi-FI" sz="4000" dirty="0" smtClean="0">
                <a:solidFill>
                  <a:srgbClr val="AE0606"/>
                </a:solidFill>
              </a:rPr>
              <a:t>  </a:t>
            </a:r>
            <a:r>
              <a:rPr lang="fi-FI" sz="4000" dirty="0" err="1" smtClean="0">
                <a:solidFill>
                  <a:srgbClr val="AE0606"/>
                </a:solidFill>
              </a:rPr>
              <a:t>bedömningskutymerna</a:t>
            </a:r>
            <a:r>
              <a:rPr lang="fi-FI" sz="4000" dirty="0" smtClean="0">
                <a:solidFill>
                  <a:srgbClr val="AE0606"/>
                </a:solidFill>
              </a:rPr>
              <a:t> </a:t>
            </a:r>
            <a:r>
              <a:rPr lang="fi-FI" sz="4000" dirty="0" err="1" smtClean="0">
                <a:solidFill>
                  <a:srgbClr val="AE0606"/>
                </a:solidFill>
              </a:rPr>
              <a:t>oss</a:t>
            </a:r>
            <a:r>
              <a:rPr lang="fi-FI" sz="4000" dirty="0" smtClean="0">
                <a:solidFill>
                  <a:srgbClr val="AE0606"/>
                </a:solidFill>
              </a:rPr>
              <a:t> </a:t>
            </a:r>
            <a:r>
              <a:rPr lang="fi-FI" sz="4000" dirty="0" err="1" smtClean="0">
                <a:solidFill>
                  <a:srgbClr val="AE0606"/>
                </a:solidFill>
              </a:rPr>
              <a:t>till</a:t>
            </a:r>
            <a:r>
              <a:rPr lang="fi-FI" sz="4000" dirty="0" smtClean="0">
                <a:solidFill>
                  <a:srgbClr val="AE0606"/>
                </a:solidFill>
              </a:rPr>
              <a:t> en </a:t>
            </a:r>
            <a:r>
              <a:rPr lang="fi-FI" sz="4000" dirty="0" err="1" smtClean="0">
                <a:solidFill>
                  <a:srgbClr val="AE0606"/>
                </a:solidFill>
              </a:rPr>
              <a:t>kvalitativ</a:t>
            </a:r>
            <a:r>
              <a:rPr lang="fi-FI" sz="4000" dirty="0" smtClean="0">
                <a:solidFill>
                  <a:srgbClr val="AE0606"/>
                </a:solidFill>
              </a:rPr>
              <a:t> </a:t>
            </a:r>
            <a:r>
              <a:rPr lang="fi-FI" sz="4000" dirty="0" err="1" smtClean="0">
                <a:solidFill>
                  <a:srgbClr val="AE0606"/>
                </a:solidFill>
              </a:rPr>
              <a:t>och</a:t>
            </a:r>
            <a:r>
              <a:rPr lang="fi-FI" sz="4000" dirty="0" smtClean="0">
                <a:solidFill>
                  <a:srgbClr val="AE0606"/>
                </a:solidFill>
              </a:rPr>
              <a:t> </a:t>
            </a:r>
            <a:r>
              <a:rPr lang="fi-FI" sz="4000" dirty="0" err="1" smtClean="0">
                <a:solidFill>
                  <a:srgbClr val="AE0606"/>
                </a:solidFill>
              </a:rPr>
              <a:t>djup</a:t>
            </a:r>
            <a:r>
              <a:rPr lang="fi-FI" sz="4000" dirty="0" smtClean="0">
                <a:solidFill>
                  <a:srgbClr val="AE0606"/>
                </a:solidFill>
              </a:rPr>
              <a:t> </a:t>
            </a:r>
            <a:r>
              <a:rPr lang="fi-FI" sz="4000" dirty="0" err="1" smtClean="0">
                <a:solidFill>
                  <a:srgbClr val="AE0606"/>
                </a:solidFill>
              </a:rPr>
              <a:t>inlärning</a:t>
            </a:r>
            <a:r>
              <a:rPr lang="fi-FI" sz="4000" dirty="0" smtClean="0">
                <a:solidFill>
                  <a:srgbClr val="AE0606"/>
                </a:solidFill>
              </a:rPr>
              <a:t>?</a:t>
            </a:r>
            <a:endParaRPr lang="fi-FI" sz="40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66043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969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1470" y="1263024"/>
            <a:ext cx="8370709" cy="5447982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sz="1600" dirty="0" smtClean="0">
                <a:solidFill>
                  <a:srgbClr val="AE0606"/>
                </a:solidFill>
                <a:cs typeface="Luminari"/>
              </a:rPr>
              <a:t>De </a:t>
            </a:r>
            <a:r>
              <a:rPr lang="en-US" sz="1600" dirty="0" err="1" smtClean="0">
                <a:solidFill>
                  <a:srgbClr val="AE0606"/>
                </a:solidFill>
                <a:cs typeface="Luminari"/>
              </a:rPr>
              <a:t>psykomotoriska</a:t>
            </a:r>
            <a:r>
              <a:rPr lang="en-US" sz="1600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  <a:cs typeface="Luminari"/>
              </a:rPr>
              <a:t>målen</a:t>
            </a:r>
            <a:endParaRPr lang="en-US" sz="1600" dirty="0">
              <a:solidFill>
                <a:srgbClr val="AE0606"/>
              </a:solidFill>
              <a:cs typeface="Luminari"/>
            </a:endParaRPr>
          </a:p>
          <a:p>
            <a:pPr fontAlgn="base"/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verksamhet</a:t>
            </a:r>
            <a:r>
              <a:rPr lang="en-US" sz="1600" b="1" u="sng" dirty="0" smtClean="0">
                <a:solidFill>
                  <a:srgbClr val="F96A1B"/>
                </a:solidFill>
                <a:cs typeface="Luminari"/>
              </a:rPr>
              <a:t> </a:t>
            </a:r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baserad</a:t>
            </a:r>
            <a:r>
              <a:rPr lang="en-US" sz="1600" b="1" u="sng" dirty="0" smtClean="0">
                <a:solidFill>
                  <a:srgbClr val="F96A1B"/>
                </a:solidFill>
                <a:cs typeface="Luminari"/>
              </a:rPr>
              <a:t> </a:t>
            </a:r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på</a:t>
            </a:r>
            <a:r>
              <a:rPr lang="en-US" sz="1600" b="1" u="sng" dirty="0" smtClean="0">
                <a:solidFill>
                  <a:srgbClr val="F96A1B"/>
                </a:solidFill>
                <a:cs typeface="Luminari"/>
              </a:rPr>
              <a:t> </a:t>
            </a:r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uppfattningen</a:t>
            </a:r>
            <a:r>
              <a:rPr lang="en-US" sz="1600" b="1" dirty="0" smtClean="0">
                <a:solidFill>
                  <a:srgbClr val="F96A1B"/>
                </a:solidFill>
                <a:cs typeface="Luminari"/>
              </a:rPr>
              <a:t>: </a:t>
            </a:r>
            <a:r>
              <a:rPr lang="en-US" sz="1600" dirty="0" smtClean="0">
                <a:cs typeface="Luminari"/>
              </a:rPr>
              <a:t>till </a:t>
            </a:r>
            <a:r>
              <a:rPr lang="en-US" sz="1600" dirty="0" err="1" smtClean="0">
                <a:cs typeface="Luminari"/>
              </a:rPr>
              <a:t>exempel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korrigering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av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renheten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på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basen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av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hörseluppfattning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eller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>
                <a:cs typeface="Luminari"/>
              </a:rPr>
              <a:t>i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stråkinstrumenten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korrigering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av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stråkens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rörelse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på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basen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av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ljudets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kvalitet</a:t>
            </a:r>
            <a:endParaRPr lang="en-US" sz="1600" dirty="0">
              <a:cs typeface="Luminari"/>
            </a:endParaRPr>
          </a:p>
          <a:p>
            <a:pPr fontAlgn="base"/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verksamhetshelheten</a:t>
            </a:r>
            <a:r>
              <a:rPr lang="en-US" sz="1600" dirty="0" smtClean="0">
                <a:cs typeface="Luminari"/>
              </a:rPr>
              <a:t>: </a:t>
            </a:r>
            <a:r>
              <a:rPr lang="en-US" sz="1600" dirty="0" err="1" smtClean="0">
                <a:cs typeface="Luminari"/>
              </a:rPr>
              <a:t>utförandet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av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helheten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fördelad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i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olika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skeden</a:t>
            </a:r>
            <a:r>
              <a:rPr lang="en-US" sz="1600" dirty="0" smtClean="0">
                <a:cs typeface="Luminari"/>
              </a:rPr>
              <a:t>, till </a:t>
            </a:r>
            <a:r>
              <a:rPr lang="en-US" sz="1600" dirty="0" err="1" smtClean="0">
                <a:cs typeface="Luminari"/>
              </a:rPr>
              <a:t>exempel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i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stråkinstrumenten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samtidig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behärskning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av</a:t>
            </a:r>
            <a:r>
              <a:rPr lang="en-US" sz="1600" dirty="0" smtClean="0">
                <a:cs typeface="Luminari"/>
              </a:rPr>
              <a:t>  </a:t>
            </a:r>
            <a:r>
              <a:rPr lang="en-US" sz="1600" dirty="0" err="1" smtClean="0">
                <a:cs typeface="Luminari"/>
              </a:rPr>
              <a:t>händerna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som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gör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olika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motoriska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prestationer</a:t>
            </a:r>
            <a:endParaRPr lang="en-US" sz="1600" dirty="0">
              <a:cs typeface="Luminari"/>
            </a:endParaRPr>
          </a:p>
          <a:p>
            <a:pPr fontAlgn="base"/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det</a:t>
            </a:r>
            <a:r>
              <a:rPr lang="en-US" sz="1600" b="1" u="sng" dirty="0" smtClean="0">
                <a:solidFill>
                  <a:srgbClr val="F96A1B"/>
                </a:solidFill>
                <a:cs typeface="Luminari"/>
              </a:rPr>
              <a:t> </a:t>
            </a:r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styrda</a:t>
            </a:r>
            <a:r>
              <a:rPr lang="en-US" sz="1600" b="1" u="sng" dirty="0" smtClean="0">
                <a:solidFill>
                  <a:srgbClr val="F96A1B"/>
                </a:solidFill>
                <a:cs typeface="Luminari"/>
              </a:rPr>
              <a:t> </a:t>
            </a:r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svaret</a:t>
            </a:r>
            <a:r>
              <a:rPr lang="en-US" sz="1600" dirty="0" smtClean="0">
                <a:cs typeface="Luminari"/>
              </a:rPr>
              <a:t>: </a:t>
            </a:r>
            <a:r>
              <a:rPr lang="en-US" sz="1600" dirty="0" err="1" smtClean="0">
                <a:cs typeface="Luminari"/>
              </a:rPr>
              <a:t>en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komplicerad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skicklighet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som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samlas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genom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efterapning</a:t>
            </a:r>
            <a:r>
              <a:rPr lang="en-US" sz="1600" dirty="0" smtClean="0">
                <a:cs typeface="Luminari"/>
              </a:rPr>
              <a:t>, </a:t>
            </a:r>
            <a:r>
              <a:rPr lang="en-US" sz="1600" dirty="0" err="1" smtClean="0">
                <a:cs typeface="Luminari"/>
              </a:rPr>
              <a:t>försök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och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misstag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samt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övning</a:t>
            </a:r>
            <a:r>
              <a:rPr lang="en-US" sz="1600" dirty="0" smtClean="0">
                <a:cs typeface="Luminari"/>
              </a:rPr>
              <a:t>, till </a:t>
            </a:r>
            <a:r>
              <a:rPr lang="en-US" sz="1600" dirty="0" err="1" smtClean="0">
                <a:cs typeface="Luminari"/>
              </a:rPr>
              <a:t>exempel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i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stråkinstrumenten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inövning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av</a:t>
            </a:r>
            <a:r>
              <a:rPr lang="en-US" sz="1600" dirty="0" smtClean="0">
                <a:cs typeface="Luminari"/>
              </a:rPr>
              <a:t> vibrato, </a:t>
            </a:r>
            <a:r>
              <a:rPr lang="en-US" sz="1600" dirty="0" err="1" smtClean="0">
                <a:cs typeface="Luminari"/>
              </a:rPr>
              <a:t>inlärning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av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olika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stråksättsarter</a:t>
            </a:r>
            <a:endParaRPr lang="en-US" sz="1600" dirty="0">
              <a:cs typeface="Luminari"/>
            </a:endParaRPr>
          </a:p>
          <a:p>
            <a:pPr fontAlgn="base"/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mekanismen</a:t>
            </a:r>
            <a:r>
              <a:rPr lang="en-US" sz="1600" dirty="0" smtClean="0">
                <a:cs typeface="Luminari"/>
              </a:rPr>
              <a:t>: </a:t>
            </a:r>
            <a:r>
              <a:rPr lang="en-US" sz="1600" dirty="0" err="1" smtClean="0">
                <a:cs typeface="Luminari"/>
              </a:rPr>
              <a:t>automatiseringen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av</a:t>
            </a:r>
            <a:r>
              <a:rPr lang="en-US" sz="1600" dirty="0" smtClean="0">
                <a:cs typeface="Luminari"/>
              </a:rPr>
              <a:t> den </a:t>
            </a:r>
            <a:r>
              <a:rPr lang="en-US" sz="1600" dirty="0" err="1" smtClean="0">
                <a:cs typeface="Luminari"/>
              </a:rPr>
              <a:t>motoriska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prestationen</a:t>
            </a:r>
            <a:r>
              <a:rPr lang="en-US" sz="1600" dirty="0" smtClean="0">
                <a:cs typeface="Luminari"/>
              </a:rPr>
              <a:t> till </a:t>
            </a:r>
            <a:r>
              <a:rPr lang="en-US" sz="1600" dirty="0" err="1" smtClean="0">
                <a:cs typeface="Luminari"/>
              </a:rPr>
              <a:t>relativt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säker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och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pålitlig</a:t>
            </a:r>
            <a:endParaRPr lang="en-US" sz="1600" dirty="0">
              <a:cs typeface="Luminari"/>
            </a:endParaRPr>
          </a:p>
          <a:p>
            <a:pPr fontAlgn="base"/>
            <a:r>
              <a:rPr lang="en-US" sz="1600" b="1" u="sng" dirty="0" err="1">
                <a:solidFill>
                  <a:srgbClr val="F96A1B"/>
                </a:solidFill>
                <a:cs typeface="Luminari"/>
              </a:rPr>
              <a:t>d</a:t>
            </a:r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et</a:t>
            </a:r>
            <a:r>
              <a:rPr lang="en-US" sz="1600" b="1" u="sng" dirty="0" smtClean="0">
                <a:solidFill>
                  <a:srgbClr val="F96A1B"/>
                </a:solidFill>
                <a:cs typeface="Luminari"/>
              </a:rPr>
              <a:t> </a:t>
            </a:r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komplexa</a:t>
            </a:r>
            <a:r>
              <a:rPr lang="en-US" sz="1600" b="1" u="sng" dirty="0" smtClean="0">
                <a:solidFill>
                  <a:srgbClr val="F96A1B"/>
                </a:solidFill>
                <a:cs typeface="Luminari"/>
              </a:rPr>
              <a:t> </a:t>
            </a:r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yttre</a:t>
            </a:r>
            <a:r>
              <a:rPr lang="en-US" sz="1600" b="1" u="sng" dirty="0" smtClean="0">
                <a:solidFill>
                  <a:srgbClr val="F96A1B"/>
                </a:solidFill>
                <a:cs typeface="Luminari"/>
              </a:rPr>
              <a:t> </a:t>
            </a:r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svaret</a:t>
            </a:r>
            <a:r>
              <a:rPr lang="en-US" sz="1600" dirty="0" smtClean="0">
                <a:cs typeface="Luminari"/>
              </a:rPr>
              <a:t>: </a:t>
            </a:r>
            <a:r>
              <a:rPr lang="en-US" sz="1600" dirty="0" err="1" smtClean="0">
                <a:cs typeface="Luminari"/>
              </a:rPr>
              <a:t>en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snabb</a:t>
            </a:r>
            <a:r>
              <a:rPr lang="en-US" sz="1600" dirty="0" smtClean="0">
                <a:cs typeface="Luminari"/>
              </a:rPr>
              <a:t>, </a:t>
            </a:r>
            <a:r>
              <a:rPr lang="en-US" sz="1600" dirty="0" err="1" smtClean="0">
                <a:cs typeface="Luminari"/>
              </a:rPr>
              <a:t>exakt</a:t>
            </a:r>
            <a:r>
              <a:rPr lang="en-US" sz="1600" dirty="0" smtClean="0">
                <a:cs typeface="Luminari"/>
              </a:rPr>
              <a:t>, </a:t>
            </a:r>
            <a:r>
              <a:rPr lang="en-US" sz="1600" dirty="0" err="1" smtClean="0">
                <a:cs typeface="Luminari"/>
              </a:rPr>
              <a:t>väl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koorinerad</a:t>
            </a:r>
            <a:r>
              <a:rPr lang="en-US" sz="1600" dirty="0" smtClean="0">
                <a:cs typeface="Luminari"/>
              </a:rPr>
              <a:t> </a:t>
            </a:r>
            <a:r>
              <a:rPr lang="en-US" sz="1600" dirty="0" err="1" smtClean="0">
                <a:cs typeface="Luminari"/>
              </a:rPr>
              <a:t>prestation</a:t>
            </a:r>
            <a:r>
              <a:rPr lang="en-US" sz="1600" dirty="0" smtClean="0">
                <a:cs typeface="Luminari"/>
              </a:rPr>
              <a:t> med minimal </a:t>
            </a:r>
            <a:r>
              <a:rPr lang="en-US" sz="1600" dirty="0" err="1" smtClean="0">
                <a:cs typeface="Luminari"/>
              </a:rPr>
              <a:t>energi</a:t>
            </a:r>
            <a:r>
              <a:rPr lang="en-US" sz="1600" dirty="0" smtClean="0">
                <a:cs typeface="Luminari"/>
              </a:rPr>
              <a:t>, </a:t>
            </a:r>
            <a:r>
              <a:rPr lang="en-US" sz="1600" dirty="0" err="1" smtClean="0">
                <a:cs typeface="Luminari"/>
              </a:rPr>
              <a:t>automatiseringen</a:t>
            </a:r>
            <a:endParaRPr lang="en-US" sz="1600" dirty="0">
              <a:cs typeface="Luminari"/>
            </a:endParaRPr>
          </a:p>
          <a:p>
            <a:pPr fontAlgn="base"/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anpassningen</a:t>
            </a:r>
            <a:r>
              <a:rPr lang="en-US" sz="1400" dirty="0" smtClean="0">
                <a:cs typeface="Luminari"/>
              </a:rPr>
              <a:t>: </a:t>
            </a:r>
            <a:r>
              <a:rPr lang="en-US" sz="1400" dirty="0" err="1" smtClean="0">
                <a:cs typeface="Luminari"/>
              </a:rPr>
              <a:t>ett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automatiserat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utförande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kan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anpassas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och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omformas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för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speciella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tillfällen</a:t>
            </a:r>
            <a:endParaRPr lang="en-US" sz="1400" dirty="0">
              <a:cs typeface="Luminari"/>
            </a:endParaRPr>
          </a:p>
          <a:p>
            <a:pPr fontAlgn="base"/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produktionen</a:t>
            </a:r>
            <a:r>
              <a:rPr lang="en-US" sz="1600" b="1" u="sng" dirty="0" smtClean="0">
                <a:solidFill>
                  <a:srgbClr val="F96A1B"/>
                </a:solidFill>
                <a:cs typeface="Luminari"/>
              </a:rPr>
              <a:t> </a:t>
            </a:r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av</a:t>
            </a:r>
            <a:r>
              <a:rPr lang="en-US" sz="1600" b="1" u="sng" dirty="0" smtClean="0">
                <a:solidFill>
                  <a:srgbClr val="F96A1B"/>
                </a:solidFill>
                <a:cs typeface="Luminari"/>
              </a:rPr>
              <a:t> </a:t>
            </a:r>
            <a:r>
              <a:rPr lang="en-US" sz="1600" b="1" u="sng" dirty="0" err="1" smtClean="0">
                <a:solidFill>
                  <a:srgbClr val="F96A1B"/>
                </a:solidFill>
                <a:cs typeface="Luminari"/>
              </a:rPr>
              <a:t>nytt</a:t>
            </a:r>
            <a:r>
              <a:rPr lang="en-US" sz="1400" dirty="0" smtClean="0">
                <a:cs typeface="Luminari"/>
              </a:rPr>
              <a:t>: </a:t>
            </a:r>
            <a:r>
              <a:rPr lang="en-US" sz="1400" dirty="0" err="1" smtClean="0">
                <a:cs typeface="Luminari"/>
              </a:rPr>
              <a:t>förmågan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att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skapa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helt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nya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rörelsehelheter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för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speciella</a:t>
            </a:r>
            <a:r>
              <a:rPr lang="en-US" sz="1400" dirty="0" smtClean="0">
                <a:cs typeface="Luminari"/>
              </a:rPr>
              <a:t> </a:t>
            </a:r>
            <a:r>
              <a:rPr lang="en-US" sz="1400" dirty="0" err="1" smtClean="0">
                <a:cs typeface="Luminari"/>
              </a:rPr>
              <a:t>tillfällen</a:t>
            </a:r>
            <a:endParaRPr lang="en-US" sz="1400" dirty="0">
              <a:cs typeface="Lumina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709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2815" y="858316"/>
            <a:ext cx="8473692" cy="6470083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dirty="0" smtClean="0">
                <a:solidFill>
                  <a:srgbClr val="AE0606"/>
                </a:solidFill>
                <a:cs typeface="Luminari"/>
              </a:rPr>
              <a:t>De </a:t>
            </a:r>
            <a:r>
              <a:rPr lang="en-US" dirty="0" err="1" smtClean="0">
                <a:solidFill>
                  <a:srgbClr val="AE0606"/>
                </a:solidFill>
                <a:cs typeface="Luminari"/>
              </a:rPr>
              <a:t>kognitiva</a:t>
            </a:r>
            <a:r>
              <a:rPr lang="en-US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en-US" dirty="0" err="1" smtClean="0">
                <a:solidFill>
                  <a:srgbClr val="AE0606"/>
                </a:solidFill>
                <a:cs typeface="Luminari"/>
              </a:rPr>
              <a:t>målen</a:t>
            </a:r>
            <a:endParaRPr lang="en-US" dirty="0">
              <a:solidFill>
                <a:srgbClr val="AE0606"/>
              </a:solidFill>
              <a:cs typeface="Luminari"/>
            </a:endParaRPr>
          </a:p>
          <a:p>
            <a:pPr fontAlgn="base"/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minnet</a:t>
            </a:r>
            <a:r>
              <a:rPr lang="en-US" dirty="0" smtClean="0">
                <a:cs typeface="Luminari"/>
              </a:rPr>
              <a:t>: </a:t>
            </a:r>
            <a:r>
              <a:rPr lang="en-US" dirty="0" err="1" smtClean="0">
                <a:cs typeface="Luminari"/>
              </a:rPr>
              <a:t>känner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igen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och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benämner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fenomen</a:t>
            </a:r>
            <a:r>
              <a:rPr lang="en-US" dirty="0" smtClean="0">
                <a:cs typeface="Luminari"/>
              </a:rPr>
              <a:t>, </a:t>
            </a:r>
            <a:r>
              <a:rPr lang="en-US" dirty="0" err="1" smtClean="0">
                <a:cs typeface="Luminari"/>
              </a:rPr>
              <a:t>kan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läsa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upp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ur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minnet</a:t>
            </a:r>
            <a:endParaRPr lang="en-US" dirty="0">
              <a:cs typeface="Luminari"/>
            </a:endParaRPr>
          </a:p>
          <a:p>
            <a:pPr fontAlgn="base"/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förståelsen</a:t>
            </a:r>
            <a:r>
              <a:rPr lang="en-US" dirty="0" smtClean="0">
                <a:cs typeface="Luminari"/>
              </a:rPr>
              <a:t>: </a:t>
            </a:r>
            <a:r>
              <a:rPr lang="en-US" dirty="0" err="1" smtClean="0">
                <a:cs typeface="Luminari"/>
              </a:rPr>
              <a:t>kan</a:t>
            </a:r>
            <a:r>
              <a:rPr lang="en-US" dirty="0" smtClean="0">
                <a:cs typeface="Luminari"/>
              </a:rPr>
              <a:t> med </a:t>
            </a:r>
            <a:r>
              <a:rPr lang="en-US" dirty="0" err="1" smtClean="0">
                <a:cs typeface="Luminari"/>
              </a:rPr>
              <a:t>egna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ord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förklara</a:t>
            </a:r>
            <a:r>
              <a:rPr lang="en-US" dirty="0" smtClean="0">
                <a:cs typeface="Luminari"/>
              </a:rPr>
              <a:t> de </a:t>
            </a:r>
            <a:r>
              <a:rPr lang="en-US" dirty="0" err="1" smtClean="0">
                <a:cs typeface="Luminari"/>
              </a:rPr>
              <a:t>olika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prestationsskedena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i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en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uppgift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som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består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av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flera</a:t>
            </a:r>
            <a:r>
              <a:rPr lang="en-US" dirty="0" smtClean="0">
                <a:cs typeface="Luminari"/>
              </a:rPr>
              <a:t> moment</a:t>
            </a:r>
          </a:p>
          <a:p>
            <a:pPr fontAlgn="base"/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anpassningen</a:t>
            </a:r>
            <a:r>
              <a:rPr lang="en-US" dirty="0" smtClean="0">
                <a:cs typeface="Luminari"/>
              </a:rPr>
              <a:t>: </a:t>
            </a:r>
            <a:r>
              <a:rPr lang="en-US" dirty="0" err="1" smtClean="0">
                <a:cs typeface="Luminari"/>
              </a:rPr>
              <a:t>kan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använda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och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anpassa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kunskapen</a:t>
            </a:r>
            <a:r>
              <a:rPr lang="en-US" dirty="0" smtClean="0">
                <a:cs typeface="Luminari"/>
              </a:rPr>
              <a:t>  </a:t>
            </a:r>
          </a:p>
          <a:p>
            <a:pPr marL="68580" indent="0" fontAlgn="base">
              <a:buNone/>
            </a:pPr>
            <a:r>
              <a:rPr lang="en-US" dirty="0" smtClean="0">
                <a:cs typeface="Luminari"/>
              </a:rPr>
              <a:t>   </a:t>
            </a:r>
            <a:r>
              <a:rPr lang="en-US" dirty="0" err="1" smtClean="0">
                <a:cs typeface="Luminari"/>
              </a:rPr>
              <a:t>i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nya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situationer</a:t>
            </a:r>
            <a:endParaRPr lang="en-US" dirty="0">
              <a:cs typeface="Luminari"/>
            </a:endParaRPr>
          </a:p>
          <a:p>
            <a:pPr fontAlgn="base"/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analysen</a:t>
            </a:r>
            <a:r>
              <a:rPr lang="en-US" dirty="0" smtClean="0">
                <a:cs typeface="Luminari"/>
              </a:rPr>
              <a:t>: </a:t>
            </a:r>
            <a:r>
              <a:rPr lang="en-US" dirty="0" err="1" smtClean="0">
                <a:cs typeface="Luminari"/>
              </a:rPr>
              <a:t>kan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skilja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delar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från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helheten</a:t>
            </a:r>
            <a:r>
              <a:rPr lang="en-US" dirty="0" smtClean="0">
                <a:cs typeface="Luminari"/>
              </a:rPr>
              <a:t>, </a:t>
            </a:r>
            <a:r>
              <a:rPr lang="en-US" dirty="0" err="1" smtClean="0">
                <a:cs typeface="Luminari"/>
              </a:rPr>
              <a:t>så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att</a:t>
            </a:r>
            <a:r>
              <a:rPr lang="en-US" dirty="0" smtClean="0">
                <a:cs typeface="Luminari"/>
              </a:rPr>
              <a:t> man </a:t>
            </a:r>
            <a:r>
              <a:rPr lang="en-US" dirty="0" err="1" smtClean="0">
                <a:cs typeface="Luminari"/>
              </a:rPr>
              <a:t>förstår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uppbyggnaden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av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helheten</a:t>
            </a:r>
            <a:endParaRPr lang="en-US" dirty="0">
              <a:cs typeface="Luminari"/>
            </a:endParaRPr>
          </a:p>
          <a:p>
            <a:pPr fontAlgn="base"/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värderingen</a:t>
            </a:r>
            <a:r>
              <a:rPr lang="en-US" dirty="0" smtClean="0">
                <a:cs typeface="Luminari"/>
              </a:rPr>
              <a:t>: </a:t>
            </a:r>
            <a:r>
              <a:rPr lang="en-US" dirty="0" err="1" smtClean="0">
                <a:cs typeface="Luminari"/>
              </a:rPr>
              <a:t>kan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göra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värderingar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av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materialets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betydelse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och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värde</a:t>
            </a:r>
            <a:endParaRPr lang="en-US" dirty="0">
              <a:cs typeface="Luminari"/>
            </a:endParaRPr>
          </a:p>
          <a:p>
            <a:pPr fontAlgn="base"/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skapandet</a:t>
            </a:r>
            <a:r>
              <a:rPr lang="en-US" dirty="0" smtClean="0">
                <a:cs typeface="Luminari"/>
              </a:rPr>
              <a:t>: </a:t>
            </a:r>
            <a:r>
              <a:rPr lang="en-US" dirty="0" err="1" smtClean="0">
                <a:cs typeface="Luminari"/>
              </a:rPr>
              <a:t>kan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förena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delar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för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att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skapa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en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ny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helhet</a:t>
            </a:r>
            <a:endParaRPr lang="en-US" dirty="0">
              <a:cs typeface="Lumina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76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48487" y="1121904"/>
            <a:ext cx="8321264" cy="5338223"/>
          </a:xfrm>
        </p:spPr>
        <p:txBody>
          <a:bodyPr>
            <a:noAutofit/>
          </a:bodyPr>
          <a:lstStyle/>
          <a:p>
            <a:pPr marL="68580" indent="0">
              <a:buNone/>
            </a:pPr>
            <a:r>
              <a:rPr lang="en-US" dirty="0" smtClean="0">
                <a:solidFill>
                  <a:srgbClr val="AE0606"/>
                </a:solidFill>
                <a:cs typeface="Luminari"/>
              </a:rPr>
              <a:t>De </a:t>
            </a:r>
            <a:r>
              <a:rPr lang="en-US" dirty="0" err="1" smtClean="0">
                <a:solidFill>
                  <a:srgbClr val="AE0606"/>
                </a:solidFill>
                <a:cs typeface="Luminari"/>
              </a:rPr>
              <a:t>affektiva</a:t>
            </a:r>
            <a:r>
              <a:rPr lang="en-US" dirty="0" smtClean="0">
                <a:solidFill>
                  <a:srgbClr val="AE0606"/>
                </a:solidFill>
                <a:cs typeface="Luminari"/>
              </a:rPr>
              <a:t> </a:t>
            </a:r>
            <a:r>
              <a:rPr lang="en-US" dirty="0" err="1" smtClean="0">
                <a:solidFill>
                  <a:srgbClr val="AE0606"/>
                </a:solidFill>
                <a:cs typeface="Luminari"/>
              </a:rPr>
              <a:t>målen</a:t>
            </a:r>
            <a:endParaRPr lang="en-US" dirty="0">
              <a:solidFill>
                <a:srgbClr val="AE0606"/>
              </a:solidFill>
              <a:cs typeface="Luminari"/>
            </a:endParaRPr>
          </a:p>
          <a:p>
            <a:pPr fontAlgn="base"/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mottagandet</a:t>
            </a:r>
            <a:r>
              <a:rPr lang="en-US" dirty="0" smtClean="0">
                <a:cs typeface="Luminari"/>
              </a:rPr>
              <a:t>: </a:t>
            </a:r>
            <a:r>
              <a:rPr lang="en-US" dirty="0" err="1" smtClean="0">
                <a:cs typeface="Luminari"/>
              </a:rPr>
              <a:t>lyssnande</a:t>
            </a:r>
            <a:r>
              <a:rPr lang="en-US" dirty="0" smtClean="0">
                <a:cs typeface="Luminari"/>
              </a:rPr>
              <a:t>, </a:t>
            </a:r>
            <a:r>
              <a:rPr lang="en-US" dirty="0" err="1" smtClean="0">
                <a:cs typeface="Luminari"/>
              </a:rPr>
              <a:t>inriktning</a:t>
            </a:r>
            <a:r>
              <a:rPr lang="en-US" dirty="0" smtClean="0">
                <a:cs typeface="Luminari"/>
              </a:rPr>
              <a:t> mot </a:t>
            </a:r>
            <a:r>
              <a:rPr lang="en-US" dirty="0" err="1" smtClean="0">
                <a:cs typeface="Luminari"/>
              </a:rPr>
              <a:t>urväljande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uppmärksamhet</a:t>
            </a:r>
            <a:endParaRPr lang="en-US" dirty="0">
              <a:cs typeface="Luminari"/>
            </a:endParaRPr>
          </a:p>
          <a:p>
            <a:pPr fontAlgn="base"/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svarandet</a:t>
            </a:r>
            <a:r>
              <a:rPr lang="en-US" dirty="0" smtClean="0">
                <a:cs typeface="Luminari"/>
              </a:rPr>
              <a:t>: </a:t>
            </a:r>
            <a:r>
              <a:rPr lang="en-US" dirty="0" err="1" smtClean="0">
                <a:cs typeface="Luminari"/>
              </a:rPr>
              <a:t>ett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aktivt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deltagande</a:t>
            </a:r>
            <a:r>
              <a:rPr lang="en-US" dirty="0" smtClean="0">
                <a:cs typeface="Luminari"/>
              </a:rPr>
              <a:t>, </a:t>
            </a:r>
            <a:r>
              <a:rPr lang="en-US" dirty="0" err="1" smtClean="0">
                <a:cs typeface="Luminari"/>
              </a:rPr>
              <a:t>frågar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och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ifrågasätter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för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att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lära</a:t>
            </a:r>
            <a:r>
              <a:rPr lang="en-US" dirty="0" smtClean="0">
                <a:cs typeface="Luminari"/>
              </a:rPr>
              <a:t> sig </a:t>
            </a:r>
            <a:r>
              <a:rPr lang="en-US" dirty="0" err="1" smtClean="0">
                <a:cs typeface="Luminari"/>
              </a:rPr>
              <a:t>bättre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förstå</a:t>
            </a:r>
            <a:r>
              <a:rPr lang="en-US" dirty="0" smtClean="0">
                <a:cs typeface="Luminari"/>
              </a:rPr>
              <a:t> </a:t>
            </a:r>
            <a:r>
              <a:rPr lang="en-US" dirty="0" err="1" smtClean="0">
                <a:cs typeface="Luminari"/>
              </a:rPr>
              <a:t>fenomen</a:t>
            </a:r>
            <a:endParaRPr lang="en-US" dirty="0" smtClean="0">
              <a:cs typeface="Luminari"/>
            </a:endParaRPr>
          </a:p>
          <a:p>
            <a:pPr fontAlgn="base"/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värderandet</a:t>
            </a:r>
            <a:r>
              <a:rPr lang="en-US" sz="2000" dirty="0" smtClean="0">
                <a:cs typeface="Luminari"/>
              </a:rPr>
              <a:t>: </a:t>
            </a:r>
            <a:r>
              <a:rPr lang="en-US" sz="2000" dirty="0" err="1" smtClean="0">
                <a:cs typeface="Luminari"/>
              </a:rPr>
              <a:t>bindningen</a:t>
            </a:r>
            <a:r>
              <a:rPr lang="en-US" sz="2000" dirty="0" smtClean="0">
                <a:cs typeface="Luminari"/>
              </a:rPr>
              <a:t>, </a:t>
            </a:r>
            <a:r>
              <a:rPr lang="en-US" sz="2000" dirty="0" err="1" smtClean="0">
                <a:cs typeface="Luminari"/>
              </a:rPr>
              <a:t>omfattar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värdehelheten</a:t>
            </a:r>
            <a:endParaRPr lang="en-US" dirty="0">
              <a:cs typeface="Luminari"/>
            </a:endParaRPr>
          </a:p>
          <a:p>
            <a:pPr fontAlgn="base"/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organiserandet</a:t>
            </a:r>
            <a:r>
              <a:rPr lang="en-US" sz="2000" dirty="0" smtClean="0">
                <a:cs typeface="Luminari"/>
              </a:rPr>
              <a:t>: </a:t>
            </a:r>
            <a:r>
              <a:rPr lang="en-US" sz="2000" dirty="0" err="1" smtClean="0">
                <a:cs typeface="Luminari"/>
              </a:rPr>
              <a:t>jämställning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och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samordning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av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olika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värden</a:t>
            </a:r>
            <a:endParaRPr lang="en-US" sz="2000" dirty="0">
              <a:cs typeface="Luminari"/>
            </a:endParaRPr>
          </a:p>
          <a:p>
            <a:pPr fontAlgn="base"/>
            <a:r>
              <a:rPr lang="en-US" b="1" u="sng" dirty="0" err="1">
                <a:solidFill>
                  <a:srgbClr val="F96A1B"/>
                </a:solidFill>
                <a:cs typeface="Luminari"/>
              </a:rPr>
              <a:t>o</a:t>
            </a:r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mfattning</a:t>
            </a:r>
            <a:r>
              <a:rPr lang="en-US" b="1" u="sng" dirty="0" smtClean="0">
                <a:solidFill>
                  <a:srgbClr val="F96A1B"/>
                </a:solidFill>
                <a:cs typeface="Luminari"/>
              </a:rPr>
              <a:t> </a:t>
            </a:r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av</a:t>
            </a:r>
            <a:r>
              <a:rPr lang="en-US" b="1" u="sng" dirty="0" smtClean="0">
                <a:solidFill>
                  <a:srgbClr val="F96A1B"/>
                </a:solidFill>
                <a:cs typeface="Luminari"/>
              </a:rPr>
              <a:t> </a:t>
            </a:r>
            <a:r>
              <a:rPr lang="en-US" b="1" u="sng" dirty="0" err="1" smtClean="0">
                <a:solidFill>
                  <a:srgbClr val="F96A1B"/>
                </a:solidFill>
                <a:cs typeface="Luminari"/>
              </a:rPr>
              <a:t>värdena</a:t>
            </a:r>
            <a:r>
              <a:rPr lang="en-US" sz="2000" dirty="0" smtClean="0">
                <a:cs typeface="Luminari"/>
              </a:rPr>
              <a:t>: </a:t>
            </a:r>
            <a:r>
              <a:rPr lang="en-US" sz="2000" dirty="0" err="1" smtClean="0">
                <a:cs typeface="Luminari"/>
              </a:rPr>
              <a:t>helheten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av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värdena</a:t>
            </a:r>
            <a:r>
              <a:rPr lang="en-US" sz="2000" dirty="0" smtClean="0">
                <a:cs typeface="Luminari"/>
              </a:rPr>
              <a:t>, </a:t>
            </a:r>
            <a:r>
              <a:rPr lang="en-US" sz="2000" dirty="0" err="1" smtClean="0">
                <a:cs typeface="Luminari"/>
              </a:rPr>
              <a:t>som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styr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verksamheten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och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beteendet</a:t>
            </a:r>
            <a:r>
              <a:rPr lang="en-US" sz="2000" dirty="0" smtClean="0">
                <a:cs typeface="Luminari"/>
              </a:rPr>
              <a:t>, </a:t>
            </a:r>
            <a:r>
              <a:rPr lang="en-US" sz="2000" dirty="0" err="1" smtClean="0">
                <a:cs typeface="Luminari"/>
              </a:rPr>
              <a:t>verksamheten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är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bestående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och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förutsägbar</a:t>
            </a:r>
            <a:r>
              <a:rPr lang="en-US" sz="2000" dirty="0" smtClean="0">
                <a:cs typeface="Luminari"/>
              </a:rPr>
              <a:t>, </a:t>
            </a:r>
            <a:r>
              <a:rPr lang="en-US" sz="2000" dirty="0" err="1" smtClean="0">
                <a:cs typeface="Luminari"/>
              </a:rPr>
              <a:t>i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ljuset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av</a:t>
            </a:r>
            <a:r>
              <a:rPr lang="en-US" sz="2000" dirty="0" smtClean="0">
                <a:cs typeface="Luminari"/>
              </a:rPr>
              <a:t> den </a:t>
            </a:r>
            <a:r>
              <a:rPr lang="en-US" sz="2000" dirty="0" err="1" smtClean="0">
                <a:cs typeface="Luminari"/>
              </a:rPr>
              <a:t>nya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kunskapen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kan</a:t>
            </a:r>
            <a:r>
              <a:rPr lang="en-US" sz="2000" dirty="0" smtClean="0">
                <a:cs typeface="Luminari"/>
              </a:rPr>
              <a:t> man </a:t>
            </a:r>
            <a:r>
              <a:rPr lang="en-US" sz="2000" dirty="0" err="1" smtClean="0">
                <a:cs typeface="Luminari"/>
              </a:rPr>
              <a:t>bedöma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och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omforma</a:t>
            </a:r>
            <a:r>
              <a:rPr lang="en-US" sz="2000" dirty="0" smtClean="0">
                <a:cs typeface="Luminari"/>
              </a:rPr>
              <a:t> </a:t>
            </a:r>
            <a:r>
              <a:rPr lang="en-US" sz="2000" dirty="0" err="1" smtClean="0">
                <a:cs typeface="Luminari"/>
              </a:rPr>
              <a:t>värdehelheten</a:t>
            </a:r>
            <a:endParaRPr lang="en-US" sz="2000" dirty="0">
              <a:solidFill>
                <a:schemeClr val="accent2"/>
              </a:solidFill>
              <a:cs typeface="Luminari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996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641194"/>
            <a:ext cx="7388304" cy="2610130"/>
          </a:xfrm>
        </p:spPr>
        <p:txBody>
          <a:bodyPr>
            <a:noAutofit/>
          </a:bodyPr>
          <a:lstStyle/>
          <a:p>
            <a:pPr marL="68580" indent="0" algn="ctr">
              <a:buNone/>
            </a:pPr>
            <a:r>
              <a:rPr lang="fi-FI" sz="6600" dirty="0" err="1" smtClean="0">
                <a:solidFill>
                  <a:srgbClr val="F5C201"/>
                </a:solidFill>
              </a:rPr>
              <a:t>Observationer</a:t>
            </a:r>
            <a:r>
              <a:rPr lang="fi-FI" sz="6600" dirty="0" smtClean="0">
                <a:solidFill>
                  <a:srgbClr val="F5C201"/>
                </a:solidFill>
              </a:rPr>
              <a:t> av </a:t>
            </a:r>
            <a:r>
              <a:rPr lang="fi-FI" sz="6600" dirty="0" err="1" smtClean="0">
                <a:solidFill>
                  <a:srgbClr val="F5C201"/>
                </a:solidFill>
              </a:rPr>
              <a:t>nuvarande</a:t>
            </a:r>
            <a:r>
              <a:rPr lang="fi-FI" sz="6600" dirty="0" smtClean="0">
                <a:solidFill>
                  <a:srgbClr val="F5C201"/>
                </a:solidFill>
              </a:rPr>
              <a:t> </a:t>
            </a:r>
            <a:r>
              <a:rPr lang="fi-FI" sz="6600" dirty="0" err="1" smtClean="0">
                <a:solidFill>
                  <a:srgbClr val="F5C201"/>
                </a:solidFill>
              </a:rPr>
              <a:t>praxis</a:t>
            </a:r>
            <a:endParaRPr lang="fi-FI" sz="6600" dirty="0">
              <a:solidFill>
                <a:srgbClr val="F5C201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749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777317" cy="3230996"/>
          </a:xfrm>
        </p:spPr>
        <p:txBody>
          <a:bodyPr>
            <a:normAutofit/>
          </a:bodyPr>
          <a:lstStyle/>
          <a:p>
            <a:pPr marL="457200" lvl="1" indent="0" algn="ctr">
              <a:buNone/>
            </a:pPr>
            <a:r>
              <a:rPr lang="fi-FI" sz="7200" dirty="0" err="1" smtClean="0">
                <a:solidFill>
                  <a:srgbClr val="AE0606"/>
                </a:solidFill>
              </a:rPr>
              <a:t>historiens</a:t>
            </a:r>
            <a:r>
              <a:rPr lang="fi-FI" sz="7200" dirty="0" smtClean="0">
                <a:solidFill>
                  <a:srgbClr val="AE0606"/>
                </a:solidFill>
              </a:rPr>
              <a:t> </a:t>
            </a:r>
          </a:p>
          <a:p>
            <a:pPr marL="457200" lvl="1" indent="0" algn="ctr">
              <a:buNone/>
            </a:pPr>
            <a:r>
              <a:rPr lang="fi-FI" sz="7200" dirty="0" err="1" smtClean="0">
                <a:solidFill>
                  <a:srgbClr val="AE0606"/>
                </a:solidFill>
              </a:rPr>
              <a:t>vingsus</a:t>
            </a:r>
            <a:endParaRPr lang="fi-FI" sz="7200" dirty="0">
              <a:solidFill>
                <a:srgbClr val="AE060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512471" y="117671"/>
            <a:ext cx="370866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AE0606"/>
                </a:solidFill>
              </a:rPr>
              <a:t>Österbotten</a:t>
            </a:r>
            <a:r>
              <a:rPr lang="en-US" dirty="0" smtClean="0">
                <a:solidFill>
                  <a:srgbClr val="AE0606"/>
                </a:solidFill>
              </a:rPr>
              <a:t> 160817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10682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000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7395" y="2140473"/>
            <a:ext cx="8467075" cy="4339725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fi-FI" dirty="0" smtClean="0">
                <a:solidFill>
                  <a:srgbClr val="F5C201"/>
                </a:solidFill>
              </a:rPr>
              <a:t>- </a:t>
            </a:r>
            <a:r>
              <a:rPr lang="fi-FI" sz="3500" dirty="0" err="1">
                <a:solidFill>
                  <a:srgbClr val="AE0606"/>
                </a:solidFill>
              </a:rPr>
              <a:t>m</a:t>
            </a:r>
            <a:r>
              <a:rPr lang="fi-FI" sz="3500" dirty="0" err="1" smtClean="0">
                <a:solidFill>
                  <a:srgbClr val="AE0606"/>
                </a:solidFill>
              </a:rPr>
              <a:t>ålen</a:t>
            </a:r>
            <a:r>
              <a:rPr lang="fi-FI" sz="3500" dirty="0" smtClean="0">
                <a:solidFill>
                  <a:srgbClr val="AE0606"/>
                </a:solidFill>
              </a:rPr>
              <a:t> för </a:t>
            </a:r>
            <a:r>
              <a:rPr lang="fi-FI" sz="3500" dirty="0" err="1" smtClean="0">
                <a:solidFill>
                  <a:srgbClr val="AE0606"/>
                </a:solidFill>
              </a:rPr>
              <a:t>bedömningen</a:t>
            </a:r>
            <a:r>
              <a:rPr lang="fi-FI" sz="3500" dirty="0" smtClean="0">
                <a:solidFill>
                  <a:srgbClr val="AE0606"/>
                </a:solidFill>
              </a:rPr>
              <a:t> </a:t>
            </a:r>
            <a:r>
              <a:rPr lang="fi-FI" sz="3500" dirty="0" err="1" smtClean="0">
                <a:solidFill>
                  <a:srgbClr val="AE0606"/>
                </a:solidFill>
              </a:rPr>
              <a:t>varierar</a:t>
            </a:r>
            <a:endParaRPr lang="fi-FI" sz="35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000" dirty="0" err="1">
                <a:solidFill>
                  <a:srgbClr val="AE0606"/>
                </a:solidFill>
              </a:rPr>
              <a:t>u</a:t>
            </a:r>
            <a:r>
              <a:rPr lang="fi-FI" sz="3000" dirty="0" err="1" smtClean="0">
                <a:solidFill>
                  <a:srgbClr val="AE0606"/>
                </a:solidFill>
              </a:rPr>
              <a:t>ndersökning</a:t>
            </a:r>
            <a:r>
              <a:rPr lang="fi-FI" sz="3000" dirty="0" smtClean="0">
                <a:solidFill>
                  <a:srgbClr val="AE0606"/>
                </a:solidFill>
              </a:rPr>
              <a:t> av </a:t>
            </a:r>
            <a:r>
              <a:rPr lang="fi-FI" sz="3000" dirty="0" err="1" smtClean="0">
                <a:solidFill>
                  <a:srgbClr val="AE0606"/>
                </a:solidFill>
              </a:rPr>
              <a:t>förutsättningarna</a:t>
            </a:r>
            <a:r>
              <a:rPr lang="fi-FI" sz="3000" dirty="0" smtClean="0">
                <a:solidFill>
                  <a:srgbClr val="AE0606"/>
                </a:solidFill>
              </a:rPr>
              <a:t> för </a:t>
            </a:r>
            <a:r>
              <a:rPr lang="fi-FI" sz="3000" dirty="0" err="1" smtClean="0">
                <a:solidFill>
                  <a:srgbClr val="AE0606"/>
                </a:solidFill>
              </a:rPr>
              <a:t>inlärningen</a:t>
            </a:r>
            <a:r>
              <a:rPr lang="fi-FI" sz="3000" dirty="0" smtClean="0">
                <a:solidFill>
                  <a:srgbClr val="AE0606"/>
                </a:solidFill>
              </a:rPr>
              <a:t>, </a:t>
            </a:r>
            <a:r>
              <a:rPr lang="fi-FI" sz="3000" u="sng" dirty="0" err="1" smtClean="0">
                <a:solidFill>
                  <a:srgbClr val="AE0606"/>
                </a:solidFill>
              </a:rPr>
              <a:t>den</a:t>
            </a:r>
            <a:r>
              <a:rPr lang="fi-FI" sz="3000" u="sng" dirty="0" smtClean="0">
                <a:solidFill>
                  <a:srgbClr val="AE0606"/>
                </a:solidFill>
              </a:rPr>
              <a:t> </a:t>
            </a:r>
            <a:r>
              <a:rPr lang="fi-FI" sz="3000" u="sng" dirty="0" err="1" smtClean="0">
                <a:solidFill>
                  <a:srgbClr val="AE0606"/>
                </a:solidFill>
              </a:rPr>
              <a:t>diagnostiska</a:t>
            </a:r>
            <a:r>
              <a:rPr lang="fi-FI" sz="3000" u="sng" dirty="0" smtClean="0">
                <a:solidFill>
                  <a:srgbClr val="AE0606"/>
                </a:solidFill>
              </a:rPr>
              <a:t> </a:t>
            </a:r>
            <a:r>
              <a:rPr lang="fi-FI" sz="3000" u="sng" dirty="0" err="1" smtClean="0">
                <a:solidFill>
                  <a:srgbClr val="AE0606"/>
                </a:solidFill>
              </a:rPr>
              <a:t>bedömningen</a:t>
            </a:r>
            <a:r>
              <a:rPr lang="fi-FI" sz="3000" dirty="0" smtClean="0">
                <a:solidFill>
                  <a:srgbClr val="AE0606"/>
                </a:solidFill>
              </a:rPr>
              <a:t>, </a:t>
            </a:r>
            <a:r>
              <a:rPr lang="fi-FI" sz="3000" dirty="0" err="1" smtClean="0">
                <a:solidFill>
                  <a:srgbClr val="AE0606"/>
                </a:solidFill>
              </a:rPr>
              <a:t>t.ex</a:t>
            </a:r>
            <a:r>
              <a:rPr lang="fi-FI" sz="3000" dirty="0" smtClean="0">
                <a:solidFill>
                  <a:srgbClr val="AE0606"/>
                </a:solidFill>
              </a:rPr>
              <a:t>. </a:t>
            </a:r>
            <a:r>
              <a:rPr lang="fi-FI" sz="3000" dirty="0" err="1" smtClean="0">
                <a:solidFill>
                  <a:srgbClr val="AE0606"/>
                </a:solidFill>
              </a:rPr>
              <a:t>inträdesprov</a:t>
            </a:r>
            <a:endParaRPr lang="fi-FI" sz="30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000" dirty="0" err="1">
                <a:solidFill>
                  <a:srgbClr val="AE0606"/>
                </a:solidFill>
              </a:rPr>
              <a:t>b</a:t>
            </a:r>
            <a:r>
              <a:rPr lang="fi-FI" sz="3000" dirty="0" err="1" smtClean="0">
                <a:solidFill>
                  <a:srgbClr val="AE0606"/>
                </a:solidFill>
              </a:rPr>
              <a:t>efrämjande</a:t>
            </a:r>
            <a:r>
              <a:rPr lang="fi-FI" sz="3000" dirty="0" smtClean="0">
                <a:solidFill>
                  <a:srgbClr val="AE0606"/>
                </a:solidFill>
              </a:rPr>
              <a:t> av </a:t>
            </a:r>
            <a:r>
              <a:rPr lang="fi-FI" sz="3000" dirty="0" err="1" smtClean="0">
                <a:solidFill>
                  <a:srgbClr val="AE0606"/>
                </a:solidFill>
              </a:rPr>
              <a:t>inlärningen</a:t>
            </a:r>
            <a:r>
              <a:rPr lang="fi-FI" sz="3000" dirty="0" smtClean="0">
                <a:solidFill>
                  <a:srgbClr val="AE0606"/>
                </a:solidFill>
              </a:rPr>
              <a:t>, </a:t>
            </a:r>
            <a:r>
              <a:rPr lang="fi-FI" sz="3000" u="sng" dirty="0" err="1" smtClean="0">
                <a:solidFill>
                  <a:srgbClr val="AE0606"/>
                </a:solidFill>
              </a:rPr>
              <a:t>den</a:t>
            </a:r>
            <a:r>
              <a:rPr lang="fi-FI" sz="3000" u="sng" dirty="0" smtClean="0">
                <a:solidFill>
                  <a:srgbClr val="AE0606"/>
                </a:solidFill>
              </a:rPr>
              <a:t> </a:t>
            </a:r>
            <a:r>
              <a:rPr lang="fi-FI" sz="3000" u="sng" dirty="0" err="1" smtClean="0">
                <a:solidFill>
                  <a:srgbClr val="AE0606"/>
                </a:solidFill>
              </a:rPr>
              <a:t>formativa</a:t>
            </a:r>
            <a:r>
              <a:rPr lang="fi-FI" sz="3000" u="sng" dirty="0" smtClean="0">
                <a:solidFill>
                  <a:srgbClr val="AE0606"/>
                </a:solidFill>
              </a:rPr>
              <a:t> </a:t>
            </a:r>
            <a:r>
              <a:rPr lang="fi-FI" sz="3000" u="sng" dirty="0" err="1" smtClean="0">
                <a:solidFill>
                  <a:srgbClr val="AE0606"/>
                </a:solidFill>
              </a:rPr>
              <a:t>bedömningen</a:t>
            </a:r>
            <a:endParaRPr lang="fi-FI" sz="3000" u="sng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000" dirty="0" err="1" smtClean="0">
                <a:solidFill>
                  <a:srgbClr val="AE0606"/>
                </a:solidFill>
              </a:rPr>
              <a:t>att</a:t>
            </a:r>
            <a:r>
              <a:rPr lang="fi-FI" sz="3000" dirty="0" smtClean="0">
                <a:solidFill>
                  <a:srgbClr val="AE0606"/>
                </a:solidFill>
              </a:rPr>
              <a:t> </a:t>
            </a:r>
            <a:r>
              <a:rPr lang="fi-FI" sz="3000" dirty="0" err="1" smtClean="0">
                <a:solidFill>
                  <a:srgbClr val="AE0606"/>
                </a:solidFill>
              </a:rPr>
              <a:t>ställa</a:t>
            </a:r>
            <a:r>
              <a:rPr lang="fi-FI" sz="3000" dirty="0" smtClean="0">
                <a:solidFill>
                  <a:srgbClr val="AE0606"/>
                </a:solidFill>
              </a:rPr>
              <a:t> i </a:t>
            </a:r>
            <a:r>
              <a:rPr lang="fi-FI" sz="3000" dirty="0" err="1" smtClean="0">
                <a:solidFill>
                  <a:srgbClr val="AE0606"/>
                </a:solidFill>
              </a:rPr>
              <a:t>ordning</a:t>
            </a:r>
            <a:r>
              <a:rPr lang="fi-FI" sz="3000" dirty="0" smtClean="0">
                <a:solidFill>
                  <a:srgbClr val="AE0606"/>
                </a:solidFill>
              </a:rPr>
              <a:t>, </a:t>
            </a:r>
            <a:r>
              <a:rPr lang="fi-FI" sz="3000" dirty="0" err="1" smtClean="0">
                <a:solidFill>
                  <a:srgbClr val="AE0606"/>
                </a:solidFill>
              </a:rPr>
              <a:t>förutspå</a:t>
            </a:r>
            <a:r>
              <a:rPr lang="fi-FI" sz="3000" dirty="0" smtClean="0">
                <a:solidFill>
                  <a:srgbClr val="AE0606"/>
                </a:solidFill>
              </a:rPr>
              <a:t> </a:t>
            </a:r>
            <a:r>
              <a:rPr lang="fi-FI" sz="3000" dirty="0" err="1" smtClean="0">
                <a:solidFill>
                  <a:srgbClr val="AE0606"/>
                </a:solidFill>
              </a:rPr>
              <a:t>fortsättningen</a:t>
            </a:r>
            <a:r>
              <a:rPr lang="fi-FI" sz="3000" dirty="0" smtClean="0">
                <a:solidFill>
                  <a:srgbClr val="AE0606"/>
                </a:solidFill>
              </a:rPr>
              <a:t>, </a:t>
            </a:r>
            <a:r>
              <a:rPr lang="fi-FI" sz="3000" dirty="0" err="1" smtClean="0">
                <a:solidFill>
                  <a:srgbClr val="AE0606"/>
                </a:solidFill>
              </a:rPr>
              <a:t>slutbedömningen</a:t>
            </a:r>
            <a:r>
              <a:rPr lang="fi-FI" sz="3000" dirty="0" smtClean="0">
                <a:solidFill>
                  <a:srgbClr val="AE0606"/>
                </a:solidFill>
              </a:rPr>
              <a:t>, </a:t>
            </a:r>
            <a:r>
              <a:rPr lang="fi-FI" sz="3000" u="sng" dirty="0" err="1" smtClean="0">
                <a:solidFill>
                  <a:srgbClr val="AE0606"/>
                </a:solidFill>
              </a:rPr>
              <a:t>den</a:t>
            </a:r>
            <a:r>
              <a:rPr lang="fi-FI" sz="3000" u="sng" dirty="0" smtClean="0">
                <a:solidFill>
                  <a:srgbClr val="AE0606"/>
                </a:solidFill>
              </a:rPr>
              <a:t> </a:t>
            </a:r>
            <a:r>
              <a:rPr lang="fi-FI" sz="3000" u="sng" dirty="0" err="1" smtClean="0">
                <a:solidFill>
                  <a:srgbClr val="AE0606"/>
                </a:solidFill>
              </a:rPr>
              <a:t>summativa</a:t>
            </a:r>
            <a:r>
              <a:rPr lang="fi-FI" sz="3000" u="sng" dirty="0" smtClean="0">
                <a:solidFill>
                  <a:srgbClr val="AE0606"/>
                </a:solidFill>
              </a:rPr>
              <a:t> </a:t>
            </a:r>
            <a:r>
              <a:rPr lang="fi-FI" sz="3000" u="sng" dirty="0" err="1" smtClean="0">
                <a:solidFill>
                  <a:srgbClr val="AE0606"/>
                </a:solidFill>
              </a:rPr>
              <a:t>bedömningen</a:t>
            </a:r>
            <a:endParaRPr lang="fi-FI" sz="3000" u="sng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648813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56393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9755" y="1606063"/>
            <a:ext cx="8696392" cy="4775630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600" dirty="0" err="1" smtClean="0">
                <a:solidFill>
                  <a:srgbClr val="AE0606"/>
                </a:solidFill>
              </a:rPr>
              <a:t>Traditionen</a:t>
            </a:r>
            <a:r>
              <a:rPr lang="fi-FI" sz="3600" dirty="0" smtClean="0">
                <a:solidFill>
                  <a:srgbClr val="AE0606"/>
                </a:solidFill>
              </a:rPr>
              <a:t> i </a:t>
            </a:r>
            <a:r>
              <a:rPr lang="fi-FI" sz="3600" dirty="0" err="1" smtClean="0">
                <a:solidFill>
                  <a:srgbClr val="AE0606"/>
                </a:solidFill>
              </a:rPr>
              <a:t>musikläroinrättningarna</a:t>
            </a:r>
            <a:endParaRPr lang="fi-FI" sz="36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vitsorden</a:t>
            </a:r>
            <a:r>
              <a:rPr lang="fi-FI" sz="3200" dirty="0" smtClean="0">
                <a:solidFill>
                  <a:srgbClr val="AE0606"/>
                </a:solidFill>
              </a:rPr>
              <a:t>, </a:t>
            </a:r>
            <a:r>
              <a:rPr lang="fi-FI" sz="3200" dirty="0" err="1" smtClean="0">
                <a:solidFill>
                  <a:srgbClr val="AE0606"/>
                </a:solidFill>
              </a:rPr>
              <a:t>sifferbedömningen</a:t>
            </a:r>
            <a:endParaRPr lang="fi-FI" sz="32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nivåprestationen</a:t>
            </a:r>
            <a:r>
              <a:rPr lang="fi-FI" sz="3200" dirty="0" smtClean="0">
                <a:solidFill>
                  <a:srgbClr val="AE0606"/>
                </a:solidFill>
              </a:rPr>
              <a:t>, </a:t>
            </a:r>
            <a:r>
              <a:rPr lang="fi-FI" sz="3200" dirty="0" err="1" smtClean="0">
                <a:solidFill>
                  <a:srgbClr val="AE0606"/>
                </a:solidFill>
              </a:rPr>
              <a:t>kursexamen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fi-FI" sz="3200" dirty="0">
                <a:solidFill>
                  <a:srgbClr val="AE0606"/>
                </a:solidFill>
              </a:rPr>
              <a:t> </a:t>
            </a:r>
            <a:r>
              <a:rPr lang="fi-FI" sz="3200" dirty="0" smtClean="0">
                <a:solidFill>
                  <a:srgbClr val="AE0606"/>
                </a:solidFill>
              </a:rPr>
              <a:t>  </a:t>
            </a:r>
            <a:r>
              <a:rPr lang="fi-FI" sz="3200" dirty="0" err="1" smtClean="0">
                <a:solidFill>
                  <a:srgbClr val="AE0606"/>
                </a:solidFill>
              </a:rPr>
              <a:t>betonad</a:t>
            </a:r>
            <a:endParaRPr lang="fi-FI" sz="32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nivåprestations”kraven</a:t>
            </a:r>
            <a:r>
              <a:rPr lang="fi-FI" sz="3200" dirty="0" smtClean="0">
                <a:solidFill>
                  <a:srgbClr val="AE0606"/>
                </a:solidFill>
              </a:rPr>
              <a:t>”, </a:t>
            </a:r>
            <a:r>
              <a:rPr lang="fi-FI" sz="3200" dirty="0" err="1" smtClean="0">
                <a:solidFill>
                  <a:srgbClr val="AE0606"/>
                </a:solidFill>
              </a:rPr>
              <a:t>programförteckningarna</a:t>
            </a:r>
            <a:endParaRPr lang="fi-FI" sz="32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poängen</a:t>
            </a:r>
            <a:r>
              <a:rPr lang="fi-FI" sz="3200" dirty="0" smtClean="0">
                <a:solidFill>
                  <a:srgbClr val="AE0606"/>
                </a:solidFill>
              </a:rPr>
              <a:t> =&gt; </a:t>
            </a:r>
            <a:r>
              <a:rPr lang="fi-FI" sz="3200" dirty="0" err="1" smtClean="0">
                <a:solidFill>
                  <a:srgbClr val="AE0606"/>
                </a:solidFill>
              </a:rPr>
              <a:t>jämförelse</a:t>
            </a:r>
            <a:r>
              <a:rPr lang="fi-FI" sz="3200" dirty="0" smtClean="0">
                <a:solidFill>
                  <a:srgbClr val="AE0606"/>
                </a:solidFill>
              </a:rPr>
              <a:t> av </a:t>
            </a:r>
            <a:r>
              <a:rPr lang="fi-FI" sz="3200" dirty="0" err="1" smtClean="0">
                <a:solidFill>
                  <a:srgbClr val="AE0606"/>
                </a:solidFill>
              </a:rPr>
              <a:t>eleverna</a:t>
            </a:r>
            <a:endParaRPr lang="fi-FI" sz="3200" dirty="0" smtClean="0">
              <a:solidFill>
                <a:srgbClr val="AE0606"/>
              </a:solidFill>
            </a:endParaRPr>
          </a:p>
          <a:p>
            <a:pPr marL="457200" lvl="1" indent="0">
              <a:buNone/>
            </a:pPr>
            <a:r>
              <a:rPr lang="fi-FI" sz="3200" dirty="0">
                <a:solidFill>
                  <a:srgbClr val="AE0606"/>
                </a:solidFill>
              </a:rPr>
              <a:t> </a:t>
            </a:r>
            <a:r>
              <a:rPr lang="fi-FI" sz="3200" dirty="0" smtClean="0">
                <a:solidFill>
                  <a:srgbClr val="AE0606"/>
                </a:solidFill>
              </a:rPr>
              <a:t>  =&gt; </a:t>
            </a:r>
            <a:r>
              <a:rPr lang="fi-FI" sz="3200" dirty="0" err="1" smtClean="0">
                <a:solidFill>
                  <a:srgbClr val="AE0606"/>
                </a:solidFill>
              </a:rPr>
              <a:t>att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ställa</a:t>
            </a:r>
            <a:r>
              <a:rPr lang="fi-FI" sz="3200" dirty="0" smtClean="0">
                <a:solidFill>
                  <a:srgbClr val="AE0606"/>
                </a:solidFill>
              </a:rPr>
              <a:t> i </a:t>
            </a:r>
            <a:r>
              <a:rPr lang="fi-FI" sz="3200" dirty="0" err="1" smtClean="0">
                <a:solidFill>
                  <a:srgbClr val="AE0606"/>
                </a:solidFill>
              </a:rPr>
              <a:t>ordning</a:t>
            </a:r>
            <a:endParaRPr lang="fi-FI" sz="32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3087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2173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17" y="3176488"/>
            <a:ext cx="7800997" cy="2433400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600" dirty="0" err="1">
                <a:solidFill>
                  <a:srgbClr val="AE0606"/>
                </a:solidFill>
              </a:rPr>
              <a:t>k</a:t>
            </a:r>
            <a:r>
              <a:rPr lang="fi-FI" sz="3600" dirty="0" err="1" smtClean="0">
                <a:solidFill>
                  <a:srgbClr val="AE0606"/>
                </a:solidFill>
              </a:rPr>
              <a:t>ritiska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punkter</a:t>
            </a:r>
            <a:endParaRPr lang="fi-FI" sz="36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att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komprimera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många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års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arbete</a:t>
            </a:r>
            <a:r>
              <a:rPr lang="fi-FI" sz="3200" dirty="0" smtClean="0">
                <a:solidFill>
                  <a:srgbClr val="AE0606"/>
                </a:solidFill>
              </a:rPr>
              <a:t> i en </a:t>
            </a:r>
            <a:r>
              <a:rPr lang="fi-FI" sz="3200" dirty="0" err="1" smtClean="0">
                <a:solidFill>
                  <a:srgbClr val="AE0606"/>
                </a:solidFill>
              </a:rPr>
              <a:t>enstaka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prestation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är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psykiskt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ifrågasatt</a:t>
            </a:r>
            <a:endParaRPr lang="fi-FI" sz="32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3087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88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17" y="1359877"/>
            <a:ext cx="7800997" cy="5157175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k</a:t>
            </a:r>
            <a:r>
              <a:rPr lang="fi-FI" dirty="0" err="1" smtClean="0">
                <a:solidFill>
                  <a:srgbClr val="AE0606"/>
                </a:solidFill>
              </a:rPr>
              <a:t>ritiska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punkter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”I det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psykologiska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förhållandet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kan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man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bl.a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.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observera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att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uppmärksamheten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och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minnet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minskar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,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att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bedömningsförmågan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försvagas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,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att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viljan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minskar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.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Den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psykiska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påtryckningen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och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varje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individs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instinktiva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fallenhet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att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fly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och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undvika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faror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förklarar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tillräckligt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det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faktum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,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att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även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relativt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väl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förberedda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elever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utan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giltigt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skäl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kan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låta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bli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att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visa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upp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sig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vid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prov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och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förhör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eller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sedan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ty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sig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till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alla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sorters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förbjudna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hjälpmedel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,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eller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ytterligare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till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och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med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göra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</a:t>
            </a:r>
            <a:r>
              <a:rPr lang="fi-FI" sz="2400" dirty="0" err="1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självmord</a:t>
            </a: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.”</a:t>
            </a:r>
          </a:p>
          <a:p>
            <a:pPr marL="742950" lvl="1" indent="-285750">
              <a:buFontTx/>
              <a:buChar char="-"/>
            </a:pPr>
            <a:r>
              <a:rPr lang="fi-FI" sz="2400" dirty="0" smtClean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  V.T</a:t>
            </a:r>
            <a:r>
              <a:rPr lang="fi-FI" sz="2400" dirty="0">
                <a:solidFill>
                  <a:schemeClr val="accent2">
                    <a:lumMod val="75000"/>
                  </a:schemeClr>
                </a:solidFill>
                <a:latin typeface="Snell Roundhand"/>
                <a:cs typeface="Snell Roundhand"/>
              </a:rPr>
              <a:t>. Rosenqvist, 1918</a:t>
            </a:r>
          </a:p>
          <a:p>
            <a:pPr marL="285750" indent="-285750">
              <a:buFontTx/>
              <a:buChar char="-"/>
            </a:pP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07428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706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261" y="1676400"/>
            <a:ext cx="8343597" cy="4850829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k</a:t>
            </a:r>
            <a:r>
              <a:rPr lang="fi-FI" sz="2800" dirty="0" err="1" smtClean="0">
                <a:solidFill>
                  <a:srgbClr val="AE0606"/>
                </a:solidFill>
              </a:rPr>
              <a:t>ritiska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punkter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>
                <a:solidFill>
                  <a:srgbClr val="AE0606"/>
                </a:solidFill>
              </a:rPr>
              <a:t>e</a:t>
            </a:r>
            <a:r>
              <a:rPr lang="fi-FI" sz="2400" dirty="0" smtClean="0">
                <a:solidFill>
                  <a:srgbClr val="AE0606"/>
                </a:solidFill>
              </a:rPr>
              <a:t>n </a:t>
            </a:r>
            <a:r>
              <a:rPr lang="fi-FI" sz="2400" dirty="0" err="1" smtClean="0">
                <a:solidFill>
                  <a:srgbClr val="AE0606"/>
                </a:solidFill>
              </a:rPr>
              <a:t>bedömning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som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grundar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sig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på</a:t>
            </a:r>
            <a:r>
              <a:rPr lang="fi-FI" sz="2400" dirty="0" smtClean="0">
                <a:solidFill>
                  <a:srgbClr val="AE0606"/>
                </a:solidFill>
              </a:rPr>
              <a:t> en </a:t>
            </a:r>
            <a:r>
              <a:rPr lang="fi-FI" sz="2400" dirty="0" err="1" smtClean="0">
                <a:solidFill>
                  <a:srgbClr val="AE0606"/>
                </a:solidFill>
              </a:rPr>
              <a:t>nivåprestation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tar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inte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fram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processen</a:t>
            </a:r>
            <a:endParaRPr lang="fi-FI" sz="24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 smtClean="0">
                <a:solidFill>
                  <a:srgbClr val="AE0606"/>
                </a:solidFill>
              </a:rPr>
              <a:t>bedömningens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resultat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som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uttrycks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med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vitsord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är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inte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konkret</a:t>
            </a:r>
            <a:r>
              <a:rPr lang="fi-FI" sz="2400" dirty="0" smtClean="0">
                <a:solidFill>
                  <a:srgbClr val="AE0606"/>
                </a:solidFill>
              </a:rPr>
              <a:t>: det </a:t>
            </a:r>
            <a:r>
              <a:rPr lang="fi-FI" sz="2400" dirty="0" err="1" smtClean="0">
                <a:solidFill>
                  <a:srgbClr val="AE0606"/>
                </a:solidFill>
              </a:rPr>
              <a:t>komprimerar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många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olika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saker</a:t>
            </a:r>
            <a:r>
              <a:rPr lang="fi-FI" sz="2400" dirty="0" smtClean="0">
                <a:solidFill>
                  <a:srgbClr val="AE0606"/>
                </a:solidFill>
              </a:rPr>
              <a:t>, det </a:t>
            </a:r>
            <a:r>
              <a:rPr lang="fi-FI" sz="2400" dirty="0" err="1" smtClean="0">
                <a:solidFill>
                  <a:srgbClr val="AE0606"/>
                </a:solidFill>
              </a:rPr>
              <a:t>leder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inte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eleven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att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konkret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iaktta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sin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egen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prestation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eller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att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lära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sig</a:t>
            </a:r>
            <a:endParaRPr lang="fi-FI" sz="24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>
                <a:solidFill>
                  <a:srgbClr val="AE0606"/>
                </a:solidFill>
              </a:rPr>
              <a:t>e</a:t>
            </a:r>
            <a:r>
              <a:rPr lang="fi-FI" sz="2400" dirty="0" smtClean="0">
                <a:solidFill>
                  <a:srgbClr val="AE0606"/>
                </a:solidFill>
              </a:rPr>
              <a:t>n </a:t>
            </a:r>
            <a:r>
              <a:rPr lang="fi-FI" sz="2400" dirty="0" err="1" smtClean="0">
                <a:solidFill>
                  <a:srgbClr val="AE0606"/>
                </a:solidFill>
              </a:rPr>
              <a:t>upprepning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med</a:t>
            </a:r>
            <a:r>
              <a:rPr lang="fi-FI" sz="2400" dirty="0" smtClean="0">
                <a:solidFill>
                  <a:srgbClr val="AE0606"/>
                </a:solidFill>
              </a:rPr>
              <a:t> 2-3 </a:t>
            </a:r>
            <a:r>
              <a:rPr lang="fi-FI" sz="2400" dirty="0" err="1" smtClean="0">
                <a:solidFill>
                  <a:srgbClr val="AE0606"/>
                </a:solidFill>
              </a:rPr>
              <a:t>års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mellanrum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inspirerar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inte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och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leder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inte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till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inlärning</a:t>
            </a:r>
            <a:r>
              <a:rPr lang="fi-FI" sz="2400" dirty="0" smtClean="0">
                <a:solidFill>
                  <a:srgbClr val="AE0606"/>
                </a:solidFill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</a:rPr>
              <a:t>elevens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förmåga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att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uppfatta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tiden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är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inte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såhär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lång</a:t>
            </a:r>
            <a:endParaRPr lang="fi-FI" sz="24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42597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521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55" y="2147889"/>
            <a:ext cx="8502355" cy="4273506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200" dirty="0" err="1">
                <a:solidFill>
                  <a:srgbClr val="AE0606"/>
                </a:solidFill>
              </a:rPr>
              <a:t>k</a:t>
            </a:r>
            <a:r>
              <a:rPr lang="fi-FI" sz="3200" dirty="0" err="1" smtClean="0">
                <a:solidFill>
                  <a:srgbClr val="AE0606"/>
                </a:solidFill>
              </a:rPr>
              <a:t>ritiska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punkter</a:t>
            </a:r>
            <a:endParaRPr lang="fi-FI" sz="32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 smtClean="0">
                <a:solidFill>
                  <a:srgbClr val="AE0606"/>
                </a:solidFill>
              </a:rPr>
              <a:t>är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nivåprestationstillfället</a:t>
            </a:r>
            <a:r>
              <a:rPr lang="fi-FI" sz="2800" dirty="0" smtClean="0">
                <a:solidFill>
                  <a:srgbClr val="AE0606"/>
                </a:solidFill>
              </a:rPr>
              <a:t> en </a:t>
            </a:r>
            <a:r>
              <a:rPr lang="fi-FI" sz="2800" dirty="0" err="1" smtClean="0">
                <a:solidFill>
                  <a:srgbClr val="AE0606"/>
                </a:solidFill>
              </a:rPr>
              <a:t>äkta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situation</a:t>
            </a:r>
            <a:r>
              <a:rPr lang="fi-FI" sz="2800" dirty="0" smtClean="0">
                <a:solidFill>
                  <a:srgbClr val="AE0606"/>
                </a:solidFill>
              </a:rPr>
              <a:t> för </a:t>
            </a:r>
            <a:r>
              <a:rPr lang="fi-FI" sz="2800" dirty="0" err="1" smtClean="0">
                <a:solidFill>
                  <a:srgbClr val="AE0606"/>
                </a:solidFill>
              </a:rPr>
              <a:t>musikalisk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växelverkan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m</a:t>
            </a:r>
            <a:r>
              <a:rPr lang="fi-FI" sz="2800" dirty="0" err="1" smtClean="0">
                <a:solidFill>
                  <a:srgbClr val="AE0606"/>
                </a:solidFill>
              </a:rPr>
              <a:t>itt</a:t>
            </a:r>
            <a:r>
              <a:rPr lang="fi-FI" sz="2800" dirty="0" smtClean="0">
                <a:solidFill>
                  <a:srgbClr val="AE0606"/>
                </a:solidFill>
              </a:rPr>
              <a:t> i </a:t>
            </a:r>
            <a:r>
              <a:rPr lang="fi-FI" sz="2800" dirty="0" err="1" smtClean="0">
                <a:solidFill>
                  <a:srgbClr val="AE0606"/>
                </a:solidFill>
              </a:rPr>
              <a:t>känslosvallet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är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elevens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mottagningsförmåga</a:t>
            </a:r>
            <a:r>
              <a:rPr lang="fi-FI" sz="2800" dirty="0" smtClean="0">
                <a:solidFill>
                  <a:srgbClr val="AE0606"/>
                </a:solidFill>
              </a:rPr>
              <a:t> för feedback </a:t>
            </a:r>
            <a:r>
              <a:rPr lang="fi-FI" sz="2800" dirty="0" err="1" smtClean="0">
                <a:solidFill>
                  <a:srgbClr val="AE0606"/>
                </a:solidFill>
              </a:rPr>
              <a:t>väldigt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begränsad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 smtClean="0">
                <a:solidFill>
                  <a:srgbClr val="AE0606"/>
                </a:solidFill>
              </a:rPr>
              <a:t>hur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klart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och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öppet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har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kriterierna</a:t>
            </a:r>
            <a:r>
              <a:rPr lang="fi-FI" sz="2800" dirty="0" smtClean="0">
                <a:solidFill>
                  <a:srgbClr val="AE0606"/>
                </a:solidFill>
              </a:rPr>
              <a:t> för </a:t>
            </a:r>
            <a:r>
              <a:rPr lang="fi-FI" sz="2800" dirty="0" err="1" smtClean="0">
                <a:solidFill>
                  <a:srgbClr val="AE0606"/>
                </a:solidFill>
              </a:rPr>
              <a:t>bedömningen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uttryckts</a:t>
            </a:r>
            <a:r>
              <a:rPr lang="fi-FI" sz="2800" dirty="0" smtClean="0">
                <a:solidFill>
                  <a:srgbClr val="AE0606"/>
                </a:solidFill>
              </a:rPr>
              <a:t>, </a:t>
            </a:r>
            <a:r>
              <a:rPr lang="fi-FI" sz="2800" dirty="0" err="1" smtClean="0">
                <a:solidFill>
                  <a:srgbClr val="AE0606"/>
                </a:solidFill>
              </a:rPr>
              <a:t>hur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konsekvent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håller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man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fast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vid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dem</a:t>
            </a:r>
            <a:endParaRPr lang="fi-FI" sz="28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19151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166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8633" y="1957754"/>
            <a:ext cx="8449435" cy="4657680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600" dirty="0" err="1">
                <a:solidFill>
                  <a:srgbClr val="AE0606"/>
                </a:solidFill>
              </a:rPr>
              <a:t>k</a:t>
            </a:r>
            <a:r>
              <a:rPr lang="fi-FI" sz="3600" dirty="0" err="1" smtClean="0">
                <a:solidFill>
                  <a:srgbClr val="AE0606"/>
                </a:solidFill>
              </a:rPr>
              <a:t>ritiska</a:t>
            </a:r>
            <a:r>
              <a:rPr lang="fi-FI" sz="3600" dirty="0" smtClean="0">
                <a:solidFill>
                  <a:srgbClr val="AE0606"/>
                </a:solidFill>
              </a:rPr>
              <a:t> </a:t>
            </a:r>
            <a:r>
              <a:rPr lang="fi-FI" sz="3600" dirty="0" err="1" smtClean="0">
                <a:solidFill>
                  <a:srgbClr val="AE0606"/>
                </a:solidFill>
              </a:rPr>
              <a:t>punkter</a:t>
            </a:r>
            <a:endParaRPr lang="fi-FI" sz="3600" dirty="0" smtClean="0">
              <a:solidFill>
                <a:srgbClr val="AE0606"/>
              </a:solidFill>
            </a:endParaRPr>
          </a:p>
          <a:p>
            <a:pPr marL="560070" lvl="2" indent="-285750">
              <a:buFontTx/>
              <a:buChar char="-"/>
            </a:pPr>
            <a:r>
              <a:rPr lang="fi-FI" sz="3200" dirty="0" err="1">
                <a:solidFill>
                  <a:srgbClr val="AE0606"/>
                </a:solidFill>
              </a:rPr>
              <a:t>i</a:t>
            </a:r>
            <a:r>
              <a:rPr lang="fi-FI" sz="3200" dirty="0" err="1" smtClean="0">
                <a:solidFill>
                  <a:srgbClr val="AE0606"/>
                </a:solidFill>
              </a:rPr>
              <a:t>nformationen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om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siffervitsordets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resultat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som</a:t>
            </a:r>
            <a:r>
              <a:rPr lang="fi-FI" sz="3200" dirty="0" smtClean="0">
                <a:solidFill>
                  <a:srgbClr val="AE0606"/>
                </a:solidFill>
              </a:rPr>
              <a:t> ett </a:t>
            </a:r>
            <a:r>
              <a:rPr lang="fi-FI" sz="3200" dirty="0" err="1" smtClean="0">
                <a:solidFill>
                  <a:srgbClr val="AE0606"/>
                </a:solidFill>
              </a:rPr>
              <a:t>medel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innefattar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antagandet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om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enhetligheten</a:t>
            </a:r>
            <a:r>
              <a:rPr lang="fi-FI" sz="3200" dirty="0" smtClean="0">
                <a:solidFill>
                  <a:srgbClr val="AE0606"/>
                </a:solidFill>
              </a:rPr>
              <a:t>, </a:t>
            </a:r>
            <a:r>
              <a:rPr lang="fi-FI" sz="3200" dirty="0" err="1" smtClean="0">
                <a:solidFill>
                  <a:srgbClr val="AE0606"/>
                </a:solidFill>
              </a:rPr>
              <a:t>omfattar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antagandet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om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vitsordets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tolkningsbarhet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och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begriplighet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utanför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den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kontext</a:t>
            </a:r>
            <a:r>
              <a:rPr lang="fi-FI" sz="3200" dirty="0" smtClean="0">
                <a:solidFill>
                  <a:srgbClr val="AE0606"/>
                </a:solidFill>
              </a:rPr>
              <a:t> det ges i</a:t>
            </a:r>
            <a:endParaRPr lang="fi-FI" sz="32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695705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5991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076" y="1699847"/>
            <a:ext cx="8555273" cy="4456922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200" dirty="0" err="1">
                <a:solidFill>
                  <a:srgbClr val="AE0606"/>
                </a:solidFill>
              </a:rPr>
              <a:t>k</a:t>
            </a:r>
            <a:r>
              <a:rPr lang="fi-FI" sz="3200" dirty="0" err="1" smtClean="0">
                <a:solidFill>
                  <a:srgbClr val="AE0606"/>
                </a:solidFill>
              </a:rPr>
              <a:t>ritiska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punkter</a:t>
            </a:r>
            <a:r>
              <a:rPr lang="fi-FI" sz="3200" dirty="0" smtClean="0">
                <a:solidFill>
                  <a:srgbClr val="AE0606"/>
                </a:solidFill>
              </a:rPr>
              <a:t>: </a:t>
            </a:r>
            <a:r>
              <a:rPr lang="fi-FI" sz="3200" dirty="0" err="1" smtClean="0">
                <a:solidFill>
                  <a:srgbClr val="AE0606"/>
                </a:solidFill>
              </a:rPr>
              <a:t>vad</a:t>
            </a:r>
            <a:r>
              <a:rPr lang="fi-FI" sz="3200" dirty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jämför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smtClean="0">
                <a:solidFill>
                  <a:srgbClr val="AE0606"/>
                </a:solidFill>
              </a:rPr>
              <a:t>vi </a:t>
            </a:r>
            <a:r>
              <a:rPr lang="fi-FI" sz="3200" dirty="0" err="1" smtClean="0">
                <a:solidFill>
                  <a:srgbClr val="AE0606"/>
                </a:solidFill>
              </a:rPr>
              <a:t>slutligen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med</a:t>
            </a:r>
            <a:endParaRPr lang="fi-FI" sz="3200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3200" b="1" dirty="0" err="1" smtClean="0">
                <a:solidFill>
                  <a:srgbClr val="AE0606"/>
                </a:solidFill>
              </a:rPr>
              <a:t>Med</a:t>
            </a:r>
            <a:r>
              <a:rPr lang="fi-FI" sz="3200" b="1" dirty="0" smtClean="0">
                <a:solidFill>
                  <a:srgbClr val="AE0606"/>
                </a:solidFill>
              </a:rPr>
              <a:t> </a:t>
            </a:r>
            <a:r>
              <a:rPr lang="fi-FI" sz="3200" b="1" dirty="0" err="1" smtClean="0">
                <a:solidFill>
                  <a:srgbClr val="AE0606"/>
                </a:solidFill>
              </a:rPr>
              <a:t>andra</a:t>
            </a:r>
            <a:r>
              <a:rPr lang="fi-FI" sz="3200" b="1" dirty="0" smtClean="0">
                <a:solidFill>
                  <a:srgbClr val="AE0606"/>
                </a:solidFill>
              </a:rPr>
              <a:t> </a:t>
            </a:r>
            <a:r>
              <a:rPr lang="fi-FI" sz="3200" b="1" dirty="0" err="1" smtClean="0">
                <a:solidFill>
                  <a:srgbClr val="AE0606"/>
                </a:solidFill>
              </a:rPr>
              <a:t>elever</a:t>
            </a:r>
            <a:r>
              <a:rPr lang="fi-FI" sz="3200" b="1" dirty="0" smtClean="0">
                <a:solidFill>
                  <a:srgbClr val="AE0606"/>
                </a:solidFill>
              </a:rPr>
              <a:t>? </a:t>
            </a:r>
          </a:p>
          <a:p>
            <a:pPr marL="628650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Är</a:t>
            </a:r>
            <a:r>
              <a:rPr lang="fi-FI" sz="3200" dirty="0" smtClean="0">
                <a:solidFill>
                  <a:srgbClr val="AE0606"/>
                </a:solidFill>
              </a:rPr>
              <a:t> det </a:t>
            </a:r>
            <a:r>
              <a:rPr lang="fi-FI" sz="3200" dirty="0" err="1" smtClean="0">
                <a:solidFill>
                  <a:srgbClr val="AE0606"/>
                </a:solidFill>
              </a:rPr>
              <a:t>väsentligt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att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sätta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eleverna</a:t>
            </a:r>
            <a:r>
              <a:rPr lang="fi-FI" sz="3200" dirty="0" smtClean="0">
                <a:solidFill>
                  <a:srgbClr val="AE0606"/>
                </a:solidFill>
              </a:rPr>
              <a:t> i </a:t>
            </a:r>
            <a:r>
              <a:rPr lang="fi-FI" sz="3200" dirty="0" err="1" smtClean="0">
                <a:solidFill>
                  <a:srgbClr val="AE0606"/>
                </a:solidFill>
              </a:rPr>
              <a:t>ordningsföljd</a:t>
            </a:r>
            <a:r>
              <a:rPr lang="fi-FI" sz="3200" dirty="0" smtClean="0">
                <a:solidFill>
                  <a:srgbClr val="AE0606"/>
                </a:solidFill>
              </a:rPr>
              <a:t>? </a:t>
            </a:r>
            <a:r>
              <a:rPr lang="fi-FI" sz="3200" dirty="0" err="1" smtClean="0">
                <a:solidFill>
                  <a:srgbClr val="AE0606"/>
                </a:solidFill>
              </a:rPr>
              <a:t>Varför</a:t>
            </a:r>
            <a:r>
              <a:rPr lang="fi-FI" sz="3200" dirty="0" smtClean="0">
                <a:solidFill>
                  <a:srgbClr val="AE0606"/>
                </a:solidFill>
              </a:rPr>
              <a:t>? </a:t>
            </a:r>
          </a:p>
          <a:p>
            <a:pPr marL="628650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Är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att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sätta</a:t>
            </a:r>
            <a:r>
              <a:rPr lang="fi-FI" sz="3200" dirty="0" smtClean="0">
                <a:solidFill>
                  <a:srgbClr val="AE0606"/>
                </a:solidFill>
              </a:rPr>
              <a:t> i </a:t>
            </a:r>
            <a:r>
              <a:rPr lang="fi-FI" sz="3200" dirty="0" err="1" smtClean="0">
                <a:solidFill>
                  <a:srgbClr val="AE0606"/>
                </a:solidFill>
              </a:rPr>
              <a:t>ordningsföljd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den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djupaste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betydelsen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och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värdet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inom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musiken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och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musikinlärningen</a:t>
            </a:r>
            <a:r>
              <a:rPr lang="fi-FI" sz="3200" dirty="0" smtClean="0">
                <a:solidFill>
                  <a:srgbClr val="AE0606"/>
                </a:solidFill>
              </a:rPr>
              <a:t>?</a:t>
            </a:r>
            <a:endParaRPr lang="fi-FI" sz="32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3087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332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273" y="1781908"/>
            <a:ext cx="8396516" cy="4851167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k</a:t>
            </a:r>
            <a:r>
              <a:rPr lang="fi-FI" sz="2800" dirty="0" err="1" smtClean="0">
                <a:solidFill>
                  <a:srgbClr val="AE0606"/>
                </a:solidFill>
              </a:rPr>
              <a:t>ritiska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punkter</a:t>
            </a:r>
            <a:r>
              <a:rPr lang="fi-FI" sz="2800" dirty="0" smtClean="0">
                <a:solidFill>
                  <a:srgbClr val="AE0606"/>
                </a:solidFill>
              </a:rPr>
              <a:t>: </a:t>
            </a:r>
            <a:r>
              <a:rPr lang="fi-FI" sz="2800" dirty="0" err="1" smtClean="0">
                <a:solidFill>
                  <a:srgbClr val="AE0606"/>
                </a:solidFill>
              </a:rPr>
              <a:t>vad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jämför</a:t>
            </a:r>
            <a:r>
              <a:rPr lang="fi-FI" sz="2800" dirty="0" smtClean="0">
                <a:solidFill>
                  <a:srgbClr val="AE0606"/>
                </a:solidFill>
              </a:rPr>
              <a:t> vi </a:t>
            </a:r>
            <a:r>
              <a:rPr lang="fi-FI" sz="2800" dirty="0" err="1" smtClean="0">
                <a:solidFill>
                  <a:srgbClr val="AE0606"/>
                </a:solidFill>
              </a:rPr>
              <a:t>slutligen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med</a:t>
            </a:r>
            <a:endParaRPr lang="fi-FI" sz="2800" dirty="0">
              <a:solidFill>
                <a:srgbClr val="AE0606"/>
              </a:solidFill>
            </a:endParaRPr>
          </a:p>
          <a:p>
            <a:pPr marL="628650" indent="-285750">
              <a:buFontTx/>
              <a:buChar char="-"/>
            </a:pPr>
            <a:r>
              <a:rPr lang="fi-FI" b="1" dirty="0" err="1" smtClean="0">
                <a:solidFill>
                  <a:srgbClr val="AE0606"/>
                </a:solidFill>
              </a:rPr>
              <a:t>Med</a:t>
            </a:r>
            <a:r>
              <a:rPr lang="fi-FI" b="1" dirty="0" smtClean="0">
                <a:solidFill>
                  <a:srgbClr val="AE0606"/>
                </a:solidFill>
              </a:rPr>
              <a:t> </a:t>
            </a:r>
            <a:r>
              <a:rPr lang="fi-FI" b="1" dirty="0" err="1" smtClean="0">
                <a:solidFill>
                  <a:srgbClr val="AE0606"/>
                </a:solidFill>
              </a:rPr>
              <a:t>kriterierna</a:t>
            </a:r>
            <a:r>
              <a:rPr lang="fi-FI" b="1" dirty="0" smtClean="0">
                <a:solidFill>
                  <a:srgbClr val="AE0606"/>
                </a:solidFill>
              </a:rPr>
              <a:t> för </a:t>
            </a:r>
            <a:r>
              <a:rPr lang="fi-FI" b="1" dirty="0" err="1" smtClean="0">
                <a:solidFill>
                  <a:srgbClr val="AE0606"/>
                </a:solidFill>
              </a:rPr>
              <a:t>skicklighet</a:t>
            </a:r>
            <a:r>
              <a:rPr lang="fi-FI" b="1" dirty="0" smtClean="0">
                <a:solidFill>
                  <a:srgbClr val="AE0606"/>
                </a:solidFill>
              </a:rPr>
              <a:t> </a:t>
            </a:r>
            <a:r>
              <a:rPr lang="fi-FI" b="1" dirty="0" err="1" smtClean="0">
                <a:solidFill>
                  <a:srgbClr val="AE0606"/>
                </a:solidFill>
              </a:rPr>
              <a:t>och</a:t>
            </a:r>
            <a:r>
              <a:rPr lang="fi-FI" b="1" dirty="0" smtClean="0">
                <a:solidFill>
                  <a:srgbClr val="AE0606"/>
                </a:solidFill>
              </a:rPr>
              <a:t> </a:t>
            </a:r>
            <a:r>
              <a:rPr lang="fi-FI" b="1" dirty="0" err="1" smtClean="0">
                <a:solidFill>
                  <a:srgbClr val="AE0606"/>
                </a:solidFill>
              </a:rPr>
              <a:t>kunnande</a:t>
            </a:r>
            <a:r>
              <a:rPr lang="fi-FI" b="1" dirty="0" smtClean="0">
                <a:solidFill>
                  <a:srgbClr val="AE0606"/>
                </a:solidFill>
              </a:rPr>
              <a:t>? </a:t>
            </a:r>
          </a:p>
          <a:p>
            <a:pPr marL="628650" indent="-285750">
              <a:buFontTx/>
              <a:buChar char="-"/>
            </a:pPr>
            <a:r>
              <a:rPr lang="fi-FI" dirty="0" err="1" smtClean="0">
                <a:solidFill>
                  <a:srgbClr val="AE0606"/>
                </a:solidFill>
              </a:rPr>
              <a:t>Har</a:t>
            </a:r>
            <a:r>
              <a:rPr lang="fi-FI" dirty="0" smtClean="0">
                <a:solidFill>
                  <a:srgbClr val="AE0606"/>
                </a:solidFill>
              </a:rPr>
              <a:t> de </a:t>
            </a:r>
            <a:r>
              <a:rPr lang="fi-FI" dirty="0" err="1" smtClean="0">
                <a:solidFill>
                  <a:srgbClr val="AE0606"/>
                </a:solidFill>
              </a:rPr>
              <a:t>uttryckts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klart</a:t>
            </a:r>
            <a:r>
              <a:rPr lang="fi-FI" dirty="0" smtClean="0">
                <a:solidFill>
                  <a:srgbClr val="AE0606"/>
                </a:solidFill>
              </a:rPr>
              <a:t>? </a:t>
            </a:r>
          </a:p>
          <a:p>
            <a:pPr marL="628650" indent="-285750">
              <a:buFontTx/>
              <a:buChar char="-"/>
            </a:pPr>
            <a:r>
              <a:rPr lang="fi-FI" dirty="0" err="1" smtClean="0">
                <a:solidFill>
                  <a:srgbClr val="AE0606"/>
                </a:solidFill>
              </a:rPr>
              <a:t>Har</a:t>
            </a:r>
            <a:r>
              <a:rPr lang="fi-FI" dirty="0" smtClean="0">
                <a:solidFill>
                  <a:srgbClr val="AE0606"/>
                </a:solidFill>
              </a:rPr>
              <a:t> de </a:t>
            </a:r>
            <a:r>
              <a:rPr lang="fi-FI" dirty="0" err="1" smtClean="0">
                <a:solidFill>
                  <a:srgbClr val="AE0606"/>
                </a:solidFill>
              </a:rPr>
              <a:t>uttryckts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på</a:t>
            </a:r>
            <a:r>
              <a:rPr lang="fi-FI" dirty="0" smtClean="0">
                <a:solidFill>
                  <a:srgbClr val="AE0606"/>
                </a:solidFill>
              </a:rPr>
              <a:t> ett </a:t>
            </a:r>
            <a:r>
              <a:rPr lang="fi-FI" dirty="0" err="1" smtClean="0">
                <a:solidFill>
                  <a:srgbClr val="AE0606"/>
                </a:solidFill>
              </a:rPr>
              <a:t>sätt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som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förståeligt</a:t>
            </a:r>
            <a:r>
              <a:rPr lang="fi-FI" dirty="0" smtClean="0">
                <a:solidFill>
                  <a:srgbClr val="AE0606"/>
                </a:solidFill>
              </a:rPr>
              <a:t>? </a:t>
            </a:r>
          </a:p>
          <a:p>
            <a:pPr marL="628650" indent="-285750">
              <a:buFontTx/>
              <a:buChar char="-"/>
            </a:pPr>
            <a:r>
              <a:rPr lang="fi-FI" dirty="0" err="1" smtClean="0">
                <a:solidFill>
                  <a:srgbClr val="AE0606"/>
                </a:solidFill>
              </a:rPr>
              <a:t>Varför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skulle</a:t>
            </a:r>
            <a:r>
              <a:rPr lang="fi-FI" dirty="0" smtClean="0">
                <a:solidFill>
                  <a:srgbClr val="AE0606"/>
                </a:solidFill>
              </a:rPr>
              <a:t> ett </a:t>
            </a:r>
            <a:r>
              <a:rPr lang="fi-FI" dirty="0" err="1" smtClean="0">
                <a:solidFill>
                  <a:srgbClr val="AE0606"/>
                </a:solidFill>
              </a:rPr>
              <a:t>kunnande</a:t>
            </a:r>
            <a:r>
              <a:rPr lang="fi-FI" dirty="0" smtClean="0">
                <a:solidFill>
                  <a:srgbClr val="AE0606"/>
                </a:solidFill>
              </a:rPr>
              <a:t> vara </a:t>
            </a:r>
            <a:r>
              <a:rPr lang="fi-FI" dirty="0" err="1" smtClean="0">
                <a:solidFill>
                  <a:srgbClr val="AE0606"/>
                </a:solidFill>
              </a:rPr>
              <a:t>meningsfullt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vettigt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att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uttrycka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med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siffervitsord</a:t>
            </a:r>
            <a:r>
              <a:rPr lang="fi-FI" dirty="0" smtClean="0">
                <a:solidFill>
                  <a:srgbClr val="AE0606"/>
                </a:solidFill>
              </a:rPr>
              <a:t>? </a:t>
            </a:r>
          </a:p>
          <a:p>
            <a:pPr marL="628650" indent="-285750">
              <a:buFontTx/>
              <a:buChar char="-"/>
            </a:pPr>
            <a:r>
              <a:rPr lang="fi-FI" dirty="0" err="1" smtClean="0">
                <a:solidFill>
                  <a:srgbClr val="AE0606"/>
                </a:solidFill>
              </a:rPr>
              <a:t>Styr</a:t>
            </a:r>
            <a:r>
              <a:rPr lang="fi-FI" dirty="0" smtClean="0">
                <a:solidFill>
                  <a:srgbClr val="AE0606"/>
                </a:solidFill>
              </a:rPr>
              <a:t> det </a:t>
            </a:r>
            <a:r>
              <a:rPr lang="fi-FI" dirty="0" err="1" smtClean="0">
                <a:solidFill>
                  <a:srgbClr val="AE0606"/>
                </a:solidFill>
              </a:rPr>
              <a:t>elevens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inlärning</a:t>
            </a:r>
            <a:r>
              <a:rPr lang="fi-FI" dirty="0" smtClean="0">
                <a:solidFill>
                  <a:srgbClr val="AE0606"/>
                </a:solidFill>
              </a:rPr>
              <a:t>? </a:t>
            </a:r>
          </a:p>
          <a:p>
            <a:pPr marL="628650" indent="-285750">
              <a:buFontTx/>
              <a:buChar char="-"/>
            </a:pPr>
            <a:r>
              <a:rPr lang="fi-FI" dirty="0" err="1" smtClean="0">
                <a:solidFill>
                  <a:srgbClr val="AE0606"/>
                </a:solidFill>
              </a:rPr>
              <a:t>Skulle</a:t>
            </a:r>
            <a:r>
              <a:rPr lang="fi-FI" dirty="0" smtClean="0">
                <a:solidFill>
                  <a:srgbClr val="AE0606"/>
                </a:solidFill>
              </a:rPr>
              <a:t> en </a:t>
            </a:r>
            <a:r>
              <a:rPr lang="fi-FI" dirty="0" err="1" smtClean="0">
                <a:solidFill>
                  <a:srgbClr val="AE0606"/>
                </a:solidFill>
              </a:rPr>
              <a:t>muntlig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beskrivning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tydligare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förmedla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budskapet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leda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eleven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mera</a:t>
            </a:r>
            <a:r>
              <a:rPr lang="fi-FI" dirty="0" smtClean="0">
                <a:solidFill>
                  <a:srgbClr val="AE0606"/>
                </a:solidFill>
              </a:rPr>
              <a:t>?</a:t>
            </a:r>
            <a:endParaRPr lang="fi-FI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42597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3913" y="2364688"/>
            <a:ext cx="8273038" cy="3968488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k</a:t>
            </a:r>
            <a:r>
              <a:rPr lang="fi-FI" sz="2800" dirty="0" err="1" smtClean="0">
                <a:solidFill>
                  <a:srgbClr val="AE0606"/>
                </a:solidFill>
              </a:rPr>
              <a:t>ritiska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punkter</a:t>
            </a:r>
            <a:r>
              <a:rPr lang="fi-FI" sz="2800" dirty="0" smtClean="0">
                <a:solidFill>
                  <a:srgbClr val="AE0606"/>
                </a:solidFill>
              </a:rPr>
              <a:t>: </a:t>
            </a:r>
            <a:r>
              <a:rPr lang="fi-FI" sz="2800" dirty="0" err="1" smtClean="0">
                <a:solidFill>
                  <a:srgbClr val="AE0606"/>
                </a:solidFill>
              </a:rPr>
              <a:t>vad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jämför</a:t>
            </a:r>
            <a:r>
              <a:rPr lang="fi-FI" sz="2800" dirty="0" smtClean="0">
                <a:solidFill>
                  <a:srgbClr val="AE0606"/>
                </a:solidFill>
              </a:rPr>
              <a:t> vi </a:t>
            </a:r>
            <a:r>
              <a:rPr lang="fi-FI" sz="2800" dirty="0" err="1" smtClean="0">
                <a:solidFill>
                  <a:srgbClr val="AE0606"/>
                </a:solidFill>
              </a:rPr>
              <a:t>slutligen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med</a:t>
            </a:r>
            <a:endParaRPr lang="fi-FI" sz="2800" dirty="0">
              <a:solidFill>
                <a:srgbClr val="AE0606"/>
              </a:solidFill>
            </a:endParaRPr>
          </a:p>
          <a:p>
            <a:pPr marL="628650" indent="-285750">
              <a:buFontTx/>
              <a:buChar char="-"/>
            </a:pPr>
            <a:r>
              <a:rPr lang="fi-FI" sz="2800" b="1" dirty="0" err="1" smtClean="0">
                <a:solidFill>
                  <a:srgbClr val="AE0606"/>
                </a:solidFill>
              </a:rPr>
              <a:t>Med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elevens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personliga</a:t>
            </a:r>
            <a:r>
              <a:rPr lang="fi-FI" sz="2800" b="1" dirty="0" smtClean="0">
                <a:solidFill>
                  <a:srgbClr val="AE0606"/>
                </a:solidFill>
              </a:rPr>
              <a:t> </a:t>
            </a:r>
            <a:r>
              <a:rPr lang="fi-FI" sz="2800" b="1" dirty="0" err="1" smtClean="0">
                <a:solidFill>
                  <a:srgbClr val="AE0606"/>
                </a:solidFill>
              </a:rPr>
              <a:t>mål</a:t>
            </a:r>
            <a:r>
              <a:rPr lang="fi-FI" sz="2800" b="1" dirty="0" smtClean="0">
                <a:solidFill>
                  <a:srgbClr val="AE0606"/>
                </a:solidFill>
              </a:rPr>
              <a:t>?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</a:p>
          <a:p>
            <a:pPr marL="628650" indent="-285750">
              <a:buFontTx/>
              <a:buChar char="-"/>
            </a:pPr>
            <a:r>
              <a:rPr lang="fi-FI" sz="2800" dirty="0" err="1" smtClean="0">
                <a:solidFill>
                  <a:srgbClr val="AE0606"/>
                </a:solidFill>
              </a:rPr>
              <a:t>Är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vitsordet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då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förståeligt</a:t>
            </a:r>
            <a:r>
              <a:rPr lang="fi-FI" sz="2800" dirty="0" smtClean="0">
                <a:solidFill>
                  <a:srgbClr val="AE0606"/>
                </a:solidFill>
              </a:rPr>
              <a:t> för </a:t>
            </a:r>
            <a:r>
              <a:rPr lang="fi-FI" sz="2800" dirty="0" err="1" smtClean="0">
                <a:solidFill>
                  <a:srgbClr val="AE0606"/>
                </a:solidFill>
              </a:rPr>
              <a:t>någon</a:t>
            </a:r>
            <a:r>
              <a:rPr lang="fi-FI" sz="2800" dirty="0" smtClean="0">
                <a:solidFill>
                  <a:srgbClr val="AE0606"/>
                </a:solidFill>
              </a:rPr>
              <a:t> annan </a:t>
            </a:r>
            <a:r>
              <a:rPr lang="fi-FI" sz="2800" dirty="0" err="1" smtClean="0">
                <a:solidFill>
                  <a:srgbClr val="AE0606"/>
                </a:solidFill>
              </a:rPr>
              <a:t>än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eleven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själv</a:t>
            </a:r>
            <a:r>
              <a:rPr lang="fi-FI" sz="2800" dirty="0" smtClean="0">
                <a:solidFill>
                  <a:srgbClr val="AE0606"/>
                </a:solidFill>
              </a:rPr>
              <a:t>? </a:t>
            </a:r>
          </a:p>
          <a:p>
            <a:pPr marL="628650" indent="-285750">
              <a:buFontTx/>
              <a:buChar char="-"/>
            </a:pPr>
            <a:r>
              <a:rPr lang="fi-FI" sz="2800" dirty="0" err="1" smtClean="0">
                <a:solidFill>
                  <a:srgbClr val="AE0606"/>
                </a:solidFill>
              </a:rPr>
              <a:t>Skulle</a:t>
            </a:r>
            <a:r>
              <a:rPr lang="fi-FI" sz="2800" dirty="0" smtClean="0">
                <a:solidFill>
                  <a:srgbClr val="AE0606"/>
                </a:solidFill>
              </a:rPr>
              <a:t> en </a:t>
            </a:r>
            <a:r>
              <a:rPr lang="fi-FI" sz="2800" dirty="0" err="1" smtClean="0">
                <a:solidFill>
                  <a:srgbClr val="AE0606"/>
                </a:solidFill>
              </a:rPr>
              <a:t>muntlig</a:t>
            </a:r>
            <a:r>
              <a:rPr lang="fi-FI" sz="2800" dirty="0" smtClean="0">
                <a:solidFill>
                  <a:srgbClr val="AE0606"/>
                </a:solidFill>
              </a:rPr>
              <a:t> feedback </a:t>
            </a:r>
            <a:r>
              <a:rPr lang="fi-FI" sz="2800" dirty="0" err="1" smtClean="0">
                <a:solidFill>
                  <a:srgbClr val="AE0606"/>
                </a:solidFill>
              </a:rPr>
              <a:t>tjäna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bättre</a:t>
            </a:r>
            <a:r>
              <a:rPr lang="fi-FI" sz="2800" dirty="0" smtClean="0">
                <a:solidFill>
                  <a:srgbClr val="AE0606"/>
                </a:solidFill>
              </a:rPr>
              <a:t>?</a:t>
            </a:r>
            <a:endParaRPr lang="fi-FI" sz="28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686294" y="659816"/>
            <a:ext cx="7543305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6673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57876" y="1508296"/>
            <a:ext cx="6777317" cy="4669588"/>
          </a:xfrm>
        </p:spPr>
        <p:txBody>
          <a:bodyPr>
            <a:normAutofit fontScale="92500" lnSpcReduction="10000"/>
          </a:bodyPr>
          <a:lstStyle/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o</a:t>
            </a:r>
            <a:r>
              <a:rPr lang="fi-FI" sz="2800" dirty="0" err="1" smtClean="0">
                <a:solidFill>
                  <a:srgbClr val="AE0606"/>
                </a:solidFill>
              </a:rPr>
              <a:t>m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elevernas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prestationer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kan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man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dra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slutledningar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på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många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nivåer</a:t>
            </a:r>
            <a:endParaRPr lang="fi-FI" sz="2800" dirty="0" smtClean="0">
              <a:solidFill>
                <a:srgbClr val="AE0606"/>
              </a:solidFill>
            </a:endParaRPr>
          </a:p>
          <a:p>
            <a:pPr marL="1017270" lvl="2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s</a:t>
            </a:r>
            <a:r>
              <a:rPr lang="fi-FI" sz="2400" dirty="0" err="1" smtClean="0">
                <a:solidFill>
                  <a:srgbClr val="AE0606"/>
                </a:solidFill>
              </a:rPr>
              <a:t>kolsystemets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effektivitet</a:t>
            </a:r>
            <a:endParaRPr lang="fi-FI" sz="2400" dirty="0" smtClean="0">
              <a:solidFill>
                <a:srgbClr val="AE0606"/>
              </a:solidFill>
            </a:endParaRPr>
          </a:p>
          <a:p>
            <a:pPr marL="1017270" lvl="2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l</a:t>
            </a:r>
            <a:r>
              <a:rPr lang="fi-FI" sz="2400" dirty="0" err="1" smtClean="0">
                <a:solidFill>
                  <a:srgbClr val="AE0606"/>
                </a:solidFill>
              </a:rPr>
              <a:t>äroplanens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funktionsduglighet</a:t>
            </a:r>
            <a:endParaRPr lang="fi-FI" sz="2400" dirty="0" smtClean="0">
              <a:solidFill>
                <a:srgbClr val="AE0606"/>
              </a:solidFill>
            </a:endParaRPr>
          </a:p>
          <a:p>
            <a:pPr marL="1017270" lvl="2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s</a:t>
            </a:r>
            <a:r>
              <a:rPr lang="fi-FI" sz="2400" dirty="0" err="1" smtClean="0">
                <a:solidFill>
                  <a:srgbClr val="AE0606"/>
                </a:solidFill>
              </a:rPr>
              <a:t>kolenhetens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effektivitet</a:t>
            </a:r>
            <a:endParaRPr lang="fi-FI" sz="2400" dirty="0" smtClean="0">
              <a:solidFill>
                <a:srgbClr val="AE0606"/>
              </a:solidFill>
            </a:endParaRPr>
          </a:p>
          <a:p>
            <a:pPr marL="1017270" lvl="2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l</a:t>
            </a:r>
            <a:r>
              <a:rPr lang="fi-FI" sz="2400" dirty="0" err="1" smtClean="0">
                <a:solidFill>
                  <a:srgbClr val="AE0606"/>
                </a:solidFill>
              </a:rPr>
              <a:t>ärarens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skicklighet</a:t>
            </a:r>
            <a:endParaRPr lang="fi-FI" sz="2400" dirty="0" smtClean="0">
              <a:solidFill>
                <a:srgbClr val="AE0606"/>
              </a:solidFill>
            </a:endParaRPr>
          </a:p>
          <a:p>
            <a:pPr marL="1017270" lvl="2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e</a:t>
            </a:r>
            <a:r>
              <a:rPr lang="fi-FI" sz="2400" dirty="0" err="1" smtClean="0">
                <a:solidFill>
                  <a:srgbClr val="AE0606"/>
                </a:solidFill>
              </a:rPr>
              <a:t>levens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medfödda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egenskaper</a:t>
            </a:r>
            <a:endParaRPr lang="fi-FI" sz="2400" dirty="0" smtClean="0">
              <a:solidFill>
                <a:srgbClr val="AE0606"/>
              </a:solidFill>
            </a:endParaRPr>
          </a:p>
          <a:p>
            <a:pPr marL="1017270" lvl="2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e</a:t>
            </a:r>
            <a:r>
              <a:rPr lang="fi-FI" sz="2400" dirty="0" err="1" smtClean="0">
                <a:solidFill>
                  <a:srgbClr val="AE0606"/>
                </a:solidFill>
              </a:rPr>
              <a:t>levens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kunskap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och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skicklighet</a:t>
            </a:r>
            <a:endParaRPr lang="fi-FI" sz="2400" dirty="0" smtClean="0">
              <a:solidFill>
                <a:srgbClr val="AE0606"/>
              </a:solidFill>
            </a:endParaRPr>
          </a:p>
          <a:p>
            <a:pPr marL="1017270" lvl="2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h</a:t>
            </a:r>
            <a:r>
              <a:rPr lang="fi-FI" sz="2400" dirty="0" err="1" smtClean="0">
                <a:solidFill>
                  <a:srgbClr val="AE0606"/>
                </a:solidFill>
              </a:rPr>
              <a:t>ur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eleven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kommer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att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klara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sig</a:t>
            </a:r>
            <a:r>
              <a:rPr lang="fi-FI" sz="2400" dirty="0" smtClean="0">
                <a:solidFill>
                  <a:srgbClr val="AE0606"/>
                </a:solidFill>
              </a:rPr>
              <a:t> i </a:t>
            </a:r>
            <a:r>
              <a:rPr lang="fi-FI" sz="2400" dirty="0" err="1" smtClean="0">
                <a:solidFill>
                  <a:srgbClr val="AE0606"/>
                </a:solidFill>
              </a:rPr>
              <a:t>framtiden</a:t>
            </a:r>
            <a:endParaRPr lang="fi-FI" sz="2400" dirty="0" smtClean="0">
              <a:solidFill>
                <a:srgbClr val="AE0606"/>
              </a:solidFill>
            </a:endParaRPr>
          </a:p>
          <a:p>
            <a:pPr marL="160020" indent="0">
              <a:buNone/>
            </a:pPr>
            <a:endParaRPr lang="fi-FI" dirty="0">
              <a:solidFill>
                <a:srgbClr val="AE0606"/>
              </a:solidFill>
            </a:endParaRPr>
          </a:p>
          <a:p>
            <a:pPr marL="160020" indent="0" algn="ctr">
              <a:buNone/>
            </a:pPr>
            <a:r>
              <a:rPr lang="fi-FI" sz="3900" dirty="0" smtClean="0">
                <a:solidFill>
                  <a:srgbClr val="AE0606"/>
                </a:solidFill>
              </a:rPr>
              <a:t>VARFÖR BEDÖMER VI?</a:t>
            </a:r>
          </a:p>
          <a:p>
            <a:pPr marL="1017270" lvl="2" indent="-285750">
              <a:buFontTx/>
              <a:buChar char="-"/>
            </a:pPr>
            <a:endParaRPr lang="fi-FI" sz="2400" dirty="0">
              <a:solidFill>
                <a:srgbClr val="F5C20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err="1" smtClean="0">
                <a:solidFill>
                  <a:srgbClr val="AE0606"/>
                </a:solidFill>
              </a:rPr>
              <a:t>Österbotten</a:t>
            </a:r>
            <a:r>
              <a:rPr lang="en-US" dirty="0" smtClean="0">
                <a:solidFill>
                  <a:srgbClr val="AE0606"/>
                </a:solidFill>
              </a:rPr>
              <a:t> 160817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19151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7478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3355" y="1840523"/>
            <a:ext cx="8343596" cy="4457373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styrkor</a:t>
            </a:r>
            <a:endParaRPr lang="fi-FI" sz="32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n</a:t>
            </a:r>
            <a:r>
              <a:rPr lang="fi-FI" sz="2800" dirty="0" err="1" smtClean="0">
                <a:solidFill>
                  <a:srgbClr val="AE0606"/>
                </a:solidFill>
              </a:rPr>
              <a:t>ivåprestationen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är</a:t>
            </a:r>
            <a:r>
              <a:rPr lang="fi-FI" sz="2800" dirty="0" smtClean="0">
                <a:solidFill>
                  <a:srgbClr val="AE0606"/>
                </a:solidFill>
              </a:rPr>
              <a:t> en </a:t>
            </a:r>
            <a:r>
              <a:rPr lang="fi-FI" sz="2800" dirty="0" err="1" smtClean="0">
                <a:solidFill>
                  <a:srgbClr val="AE0606"/>
                </a:solidFill>
              </a:rPr>
              <a:t>konkret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situation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och</a:t>
            </a:r>
            <a:r>
              <a:rPr lang="fi-FI" sz="2800" dirty="0" smtClean="0">
                <a:solidFill>
                  <a:srgbClr val="AE0606"/>
                </a:solidFill>
              </a:rPr>
              <a:t> ett </a:t>
            </a:r>
            <a:r>
              <a:rPr lang="fi-FI" sz="2800" dirty="0" err="1" smtClean="0">
                <a:solidFill>
                  <a:srgbClr val="AE0606"/>
                </a:solidFill>
              </a:rPr>
              <a:t>mål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f</a:t>
            </a:r>
            <a:r>
              <a:rPr lang="fi-FI" sz="2800" dirty="0" err="1" smtClean="0">
                <a:solidFill>
                  <a:srgbClr val="AE0606"/>
                </a:solidFill>
              </a:rPr>
              <a:t>örbereder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väl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dem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som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siktar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på</a:t>
            </a:r>
            <a:r>
              <a:rPr lang="fi-FI" sz="2800" dirty="0" smtClean="0">
                <a:solidFill>
                  <a:srgbClr val="AE0606"/>
                </a:solidFill>
              </a:rPr>
              <a:t> ett </a:t>
            </a:r>
            <a:r>
              <a:rPr lang="fi-FI" sz="2800" dirty="0" err="1" smtClean="0">
                <a:solidFill>
                  <a:srgbClr val="AE0606"/>
                </a:solidFill>
              </a:rPr>
              <a:t>yrke</a:t>
            </a:r>
            <a:r>
              <a:rPr lang="fi-FI" sz="2800" dirty="0" smtClean="0">
                <a:solidFill>
                  <a:srgbClr val="AE0606"/>
                </a:solidFill>
              </a:rPr>
              <a:t>: </a:t>
            </a:r>
            <a:r>
              <a:rPr lang="fi-FI" sz="2800" dirty="0" err="1" smtClean="0">
                <a:solidFill>
                  <a:srgbClr val="AE0606"/>
                </a:solidFill>
              </a:rPr>
              <a:t>behärskning</a:t>
            </a:r>
            <a:r>
              <a:rPr lang="fi-FI" sz="2800" dirty="0" smtClean="0">
                <a:solidFill>
                  <a:srgbClr val="AE0606"/>
                </a:solidFill>
              </a:rPr>
              <a:t> av </a:t>
            </a:r>
            <a:r>
              <a:rPr lang="fi-FI" sz="2800" dirty="0" err="1" smtClean="0">
                <a:solidFill>
                  <a:srgbClr val="AE0606"/>
                </a:solidFill>
              </a:rPr>
              <a:t>den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stora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helheten</a:t>
            </a:r>
            <a:r>
              <a:rPr lang="fi-FI" sz="2800" dirty="0" smtClean="0">
                <a:solidFill>
                  <a:srgbClr val="AE0606"/>
                </a:solidFill>
              </a:rPr>
              <a:t>, </a:t>
            </a:r>
            <a:r>
              <a:rPr lang="fi-FI" sz="2800" dirty="0" err="1" smtClean="0">
                <a:solidFill>
                  <a:srgbClr val="AE0606"/>
                </a:solidFill>
              </a:rPr>
              <a:t>finslipning</a:t>
            </a:r>
            <a:r>
              <a:rPr lang="fi-FI" sz="2800" dirty="0" smtClean="0">
                <a:solidFill>
                  <a:srgbClr val="AE0606"/>
                </a:solidFill>
              </a:rPr>
              <a:t>, </a:t>
            </a:r>
            <a:r>
              <a:rPr lang="fi-FI" sz="2800" dirty="0" err="1" smtClean="0">
                <a:solidFill>
                  <a:srgbClr val="AE0606"/>
                </a:solidFill>
              </a:rPr>
              <a:t>koncentration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smtClean="0">
                <a:solidFill>
                  <a:srgbClr val="AE0606"/>
                </a:solidFill>
              </a:rPr>
              <a:t>en </a:t>
            </a:r>
            <a:r>
              <a:rPr lang="fi-FI" sz="2800" dirty="0" err="1" smtClean="0">
                <a:solidFill>
                  <a:srgbClr val="AE0606"/>
                </a:solidFill>
              </a:rPr>
              <a:t>uppbygglig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upplevelse</a:t>
            </a:r>
            <a:r>
              <a:rPr lang="fi-FI" sz="2800" dirty="0" smtClean="0">
                <a:solidFill>
                  <a:srgbClr val="AE0606"/>
                </a:solidFill>
              </a:rPr>
              <a:t> av </a:t>
            </a:r>
            <a:r>
              <a:rPr lang="fi-FI" sz="2800" dirty="0" err="1" smtClean="0">
                <a:solidFill>
                  <a:srgbClr val="AE0606"/>
                </a:solidFill>
              </a:rPr>
              <a:t>att</a:t>
            </a:r>
            <a:r>
              <a:rPr lang="fi-FI" sz="2800" dirty="0" smtClean="0">
                <a:solidFill>
                  <a:srgbClr val="AE0606"/>
                </a:solidFill>
              </a:rPr>
              <a:t> ha </a:t>
            </a:r>
            <a:r>
              <a:rPr lang="fi-FI" sz="2800" dirty="0" err="1" smtClean="0">
                <a:solidFill>
                  <a:srgbClr val="AE0606"/>
                </a:solidFill>
              </a:rPr>
              <a:t>lyckats</a:t>
            </a:r>
            <a:endParaRPr lang="fi-FI" sz="28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3087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8690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93" y="2110154"/>
            <a:ext cx="8047881" cy="4170098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4400" dirty="0" err="1" smtClean="0">
                <a:solidFill>
                  <a:srgbClr val="AE0606"/>
                </a:solidFill>
              </a:rPr>
              <a:t>Skolan</a:t>
            </a:r>
            <a:r>
              <a:rPr lang="fi-FI" sz="4400" dirty="0" smtClean="0">
                <a:solidFill>
                  <a:srgbClr val="AE0606"/>
                </a:solidFill>
              </a:rPr>
              <a:t> </a:t>
            </a:r>
            <a:r>
              <a:rPr lang="fi-FI" sz="4400" dirty="0" err="1" smtClean="0">
                <a:solidFill>
                  <a:srgbClr val="AE0606"/>
                </a:solidFill>
              </a:rPr>
              <a:t>kämpar</a:t>
            </a:r>
            <a:r>
              <a:rPr lang="fi-FI" sz="4400" dirty="0" smtClean="0">
                <a:solidFill>
                  <a:srgbClr val="AE0606"/>
                </a:solidFill>
              </a:rPr>
              <a:t> </a:t>
            </a:r>
            <a:r>
              <a:rPr lang="fi-FI" sz="4400" dirty="0" err="1" smtClean="0">
                <a:solidFill>
                  <a:srgbClr val="AE0606"/>
                </a:solidFill>
              </a:rPr>
              <a:t>ständigt</a:t>
            </a:r>
            <a:r>
              <a:rPr lang="fi-FI" sz="4400" dirty="0" smtClean="0">
                <a:solidFill>
                  <a:srgbClr val="AE0606"/>
                </a:solidFill>
              </a:rPr>
              <a:t> i </a:t>
            </a:r>
            <a:r>
              <a:rPr lang="fi-FI" sz="4400" dirty="0" err="1" smtClean="0">
                <a:solidFill>
                  <a:srgbClr val="AE0606"/>
                </a:solidFill>
              </a:rPr>
              <a:t>ångesten</a:t>
            </a:r>
            <a:r>
              <a:rPr lang="fi-FI" sz="4400" dirty="0" smtClean="0">
                <a:solidFill>
                  <a:srgbClr val="AE0606"/>
                </a:solidFill>
              </a:rPr>
              <a:t> </a:t>
            </a:r>
            <a:r>
              <a:rPr lang="fi-FI" sz="4400" dirty="0" err="1" smtClean="0">
                <a:solidFill>
                  <a:srgbClr val="AE0606"/>
                </a:solidFill>
              </a:rPr>
              <a:t>mellan</a:t>
            </a:r>
            <a:r>
              <a:rPr lang="fi-FI" sz="4400" dirty="0" smtClean="0">
                <a:solidFill>
                  <a:srgbClr val="AE0606"/>
                </a:solidFill>
              </a:rPr>
              <a:t> </a:t>
            </a:r>
            <a:r>
              <a:rPr lang="fi-FI" sz="4400" dirty="0" err="1" smtClean="0">
                <a:solidFill>
                  <a:srgbClr val="AE0606"/>
                </a:solidFill>
              </a:rPr>
              <a:t>att</a:t>
            </a:r>
            <a:r>
              <a:rPr lang="fi-FI" sz="4400" dirty="0" smtClean="0">
                <a:solidFill>
                  <a:srgbClr val="AE0606"/>
                </a:solidFill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</a:rPr>
              <a:t>utbilda</a:t>
            </a:r>
            <a:r>
              <a:rPr lang="fi-FI" sz="4400" b="1" dirty="0" smtClean="0">
                <a:solidFill>
                  <a:srgbClr val="AE0606"/>
                </a:solidFill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</a:rPr>
              <a:t>den</a:t>
            </a:r>
            <a:r>
              <a:rPr lang="fi-FI" sz="4400" b="1" dirty="0" smtClean="0">
                <a:solidFill>
                  <a:srgbClr val="AE0606"/>
                </a:solidFill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</a:rPr>
              <a:t>stora</a:t>
            </a:r>
            <a:r>
              <a:rPr lang="fi-FI" sz="4400" b="1" dirty="0" smtClean="0">
                <a:solidFill>
                  <a:srgbClr val="AE0606"/>
                </a:solidFill>
              </a:rPr>
              <a:t> massan  </a:t>
            </a:r>
            <a:r>
              <a:rPr lang="fi-FI" sz="4400" dirty="0" err="1" smtClean="0">
                <a:solidFill>
                  <a:srgbClr val="AE0606"/>
                </a:solidFill>
              </a:rPr>
              <a:t>och</a:t>
            </a:r>
            <a:r>
              <a:rPr lang="fi-FI" sz="4400" dirty="0" smtClean="0">
                <a:solidFill>
                  <a:srgbClr val="AE0606"/>
                </a:solidFill>
              </a:rPr>
              <a:t>  </a:t>
            </a:r>
            <a:r>
              <a:rPr lang="fi-FI" sz="4400" b="1" dirty="0" err="1" smtClean="0">
                <a:solidFill>
                  <a:srgbClr val="AE0606"/>
                </a:solidFill>
              </a:rPr>
              <a:t>att</a:t>
            </a:r>
            <a:r>
              <a:rPr lang="fi-FI" sz="4400" b="1" dirty="0" smtClean="0">
                <a:solidFill>
                  <a:srgbClr val="AE0606"/>
                </a:solidFill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</a:rPr>
              <a:t>beakta</a:t>
            </a:r>
            <a:r>
              <a:rPr lang="fi-FI" sz="4400" b="1" dirty="0" smtClean="0">
                <a:solidFill>
                  <a:srgbClr val="AE0606"/>
                </a:solidFill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</a:rPr>
              <a:t>den</a:t>
            </a:r>
            <a:r>
              <a:rPr lang="fi-FI" sz="4400" b="1" dirty="0" smtClean="0">
                <a:solidFill>
                  <a:srgbClr val="AE0606"/>
                </a:solidFill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</a:rPr>
              <a:t>enskilda</a:t>
            </a:r>
            <a:r>
              <a:rPr lang="fi-FI" sz="4400" b="1" dirty="0" smtClean="0">
                <a:solidFill>
                  <a:srgbClr val="AE0606"/>
                </a:solidFill>
              </a:rPr>
              <a:t> </a:t>
            </a:r>
            <a:r>
              <a:rPr lang="fi-FI" sz="4400" b="1" dirty="0" err="1" smtClean="0">
                <a:solidFill>
                  <a:srgbClr val="AE0606"/>
                </a:solidFill>
              </a:rPr>
              <a:t>individen</a:t>
            </a:r>
            <a:endParaRPr lang="fi-FI" sz="44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42597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47127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16269" y="2734366"/>
            <a:ext cx="4913329" cy="317542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6000" dirty="0" err="1" smtClean="0">
                <a:solidFill>
                  <a:srgbClr val="AE0606"/>
                </a:solidFill>
              </a:rPr>
              <a:t>processen</a:t>
            </a:r>
            <a:endParaRPr lang="fi-FI" sz="6000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6000" dirty="0" err="1" smtClean="0">
                <a:solidFill>
                  <a:srgbClr val="AE0606"/>
                </a:solidFill>
              </a:rPr>
              <a:t>dialogen</a:t>
            </a:r>
            <a:endParaRPr lang="fi-FI" sz="6000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6000" dirty="0" err="1" smtClean="0">
                <a:solidFill>
                  <a:srgbClr val="AE0606"/>
                </a:solidFill>
              </a:rPr>
              <a:t>reflektionen</a:t>
            </a:r>
            <a:endParaRPr lang="fi-FI" sz="6000" dirty="0" smtClean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511001">
            <a:off x="440361" y="2399184"/>
            <a:ext cx="363378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Du </a:t>
            </a:r>
            <a:r>
              <a:rPr lang="en-US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kommer</a:t>
            </a:r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väl</a:t>
            </a:r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4800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ihåg</a:t>
            </a:r>
            <a:r>
              <a:rPr lang="en-US" sz="4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:</a:t>
            </a:r>
            <a:endParaRPr lang="en-US" sz="4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19151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2887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35557" y="1922586"/>
            <a:ext cx="7762257" cy="4551720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2800" dirty="0" err="1" smtClean="0">
                <a:solidFill>
                  <a:srgbClr val="AE0606"/>
                </a:solidFill>
              </a:rPr>
              <a:t>Viktiga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utvecklingsmål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vid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bedömningen</a:t>
            </a:r>
            <a:r>
              <a:rPr lang="fi-FI" sz="2800" dirty="0" smtClean="0">
                <a:solidFill>
                  <a:srgbClr val="AE0606"/>
                </a:solidFill>
              </a:rPr>
              <a:t> av </a:t>
            </a:r>
            <a:r>
              <a:rPr lang="fi-FI" sz="2800" dirty="0" err="1" smtClean="0">
                <a:solidFill>
                  <a:srgbClr val="AE0606"/>
                </a:solidFill>
              </a:rPr>
              <a:t>eleverna</a:t>
            </a:r>
            <a:r>
              <a:rPr lang="fi-FI" sz="2800" dirty="0" smtClean="0">
                <a:solidFill>
                  <a:srgbClr val="AE0606"/>
                </a:solidFill>
              </a:rPr>
              <a:t>:</a:t>
            </a:r>
            <a:endParaRPr lang="fi-FI" sz="28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b</a:t>
            </a:r>
            <a:r>
              <a:rPr lang="fi-FI" sz="2400" dirty="0" err="1" smtClean="0">
                <a:solidFill>
                  <a:srgbClr val="AE0606"/>
                </a:solidFill>
              </a:rPr>
              <a:t>edömningens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mål</a:t>
            </a:r>
            <a:r>
              <a:rPr lang="fi-FI" sz="2400" dirty="0" smtClean="0">
                <a:solidFill>
                  <a:srgbClr val="AE0606"/>
                </a:solidFill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</a:rPr>
              <a:t>medel</a:t>
            </a:r>
            <a:r>
              <a:rPr lang="fi-FI" sz="2400" dirty="0" smtClean="0">
                <a:solidFill>
                  <a:srgbClr val="AE0606"/>
                </a:solidFill>
              </a:rPr>
              <a:t>, </a:t>
            </a:r>
            <a:r>
              <a:rPr lang="fi-FI" sz="2400" dirty="0" err="1" smtClean="0">
                <a:solidFill>
                  <a:srgbClr val="AE0606"/>
                </a:solidFill>
              </a:rPr>
              <a:t>tidsanpassning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och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förmedlandet</a:t>
            </a:r>
            <a:r>
              <a:rPr lang="fi-FI" sz="2400" dirty="0" smtClean="0">
                <a:solidFill>
                  <a:srgbClr val="AE0606"/>
                </a:solidFill>
              </a:rPr>
              <a:t> av </a:t>
            </a:r>
            <a:r>
              <a:rPr lang="fi-FI" sz="2400" dirty="0" err="1" smtClean="0">
                <a:solidFill>
                  <a:srgbClr val="AE0606"/>
                </a:solidFill>
              </a:rPr>
              <a:t>resultatet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måste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ställas</a:t>
            </a:r>
            <a:r>
              <a:rPr lang="fi-FI" sz="2400" dirty="0" smtClean="0">
                <a:solidFill>
                  <a:srgbClr val="AE0606"/>
                </a:solidFill>
              </a:rPr>
              <a:t> i harmoni </a:t>
            </a:r>
            <a:r>
              <a:rPr lang="fi-FI" sz="2400" dirty="0" err="1" smtClean="0">
                <a:solidFill>
                  <a:srgbClr val="AE0606"/>
                </a:solidFill>
              </a:rPr>
              <a:t>med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varandra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och</a:t>
            </a:r>
            <a:r>
              <a:rPr lang="fi-FI" sz="2400" dirty="0" smtClean="0">
                <a:solidFill>
                  <a:srgbClr val="AE0606"/>
                </a:solidFill>
              </a:rPr>
              <a:t> i </a:t>
            </a:r>
            <a:r>
              <a:rPr lang="fi-FI" sz="2400" dirty="0" err="1" smtClean="0">
                <a:solidFill>
                  <a:srgbClr val="AE0606"/>
                </a:solidFill>
              </a:rPr>
              <a:t>enlighet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med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b="1" dirty="0" smtClean="0">
                <a:solidFill>
                  <a:srgbClr val="AE0606"/>
                </a:solidFill>
              </a:rPr>
              <a:t>det </a:t>
            </a:r>
            <a:r>
              <a:rPr lang="fi-FI" sz="2400" b="1" dirty="0" err="1" smtClean="0">
                <a:solidFill>
                  <a:srgbClr val="AE0606"/>
                </a:solidFill>
              </a:rPr>
              <a:t>människo-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och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inlärningsbegrepp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som</a:t>
            </a:r>
            <a:r>
              <a:rPr lang="fi-FI" sz="2400" dirty="0" smtClean="0">
                <a:solidFill>
                  <a:srgbClr val="AE0606"/>
                </a:solidFill>
              </a:rPr>
              <a:t> vi </a:t>
            </a:r>
            <a:r>
              <a:rPr lang="fi-FI" sz="2400" dirty="0" err="1" smtClean="0">
                <a:solidFill>
                  <a:srgbClr val="AE0606"/>
                </a:solidFill>
              </a:rPr>
              <a:t>värderar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endParaRPr lang="fi-FI" sz="2400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400" dirty="0" err="1" smtClean="0">
                <a:solidFill>
                  <a:srgbClr val="AE0606"/>
                </a:solidFill>
              </a:rPr>
              <a:t>bedömningens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grunder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måste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göras</a:t>
            </a:r>
            <a:r>
              <a:rPr lang="fi-FI" sz="2400" b="1" dirty="0" smtClean="0">
                <a:solidFill>
                  <a:srgbClr val="AE0606"/>
                </a:solidFill>
              </a:rPr>
              <a:t> </a:t>
            </a:r>
            <a:r>
              <a:rPr lang="fi-FI" sz="2400" b="1" dirty="0" err="1" smtClean="0">
                <a:solidFill>
                  <a:srgbClr val="AE0606"/>
                </a:solidFill>
              </a:rPr>
              <a:t>klarare</a:t>
            </a:r>
            <a:r>
              <a:rPr lang="fi-FI" sz="2400" dirty="0" smtClean="0">
                <a:solidFill>
                  <a:srgbClr val="AE0606"/>
                </a:solidFill>
              </a:rPr>
              <a:t>: </a:t>
            </a:r>
            <a:r>
              <a:rPr lang="fi-FI" sz="2400" dirty="0" err="1" smtClean="0">
                <a:solidFill>
                  <a:srgbClr val="AE0606"/>
                </a:solidFill>
              </a:rPr>
              <a:t>varför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bedömer</a:t>
            </a:r>
            <a:r>
              <a:rPr lang="fi-FI" sz="2400" dirty="0" smtClean="0">
                <a:solidFill>
                  <a:srgbClr val="AE0606"/>
                </a:solidFill>
              </a:rPr>
              <a:t> vi, </a:t>
            </a:r>
            <a:r>
              <a:rPr lang="fi-FI" sz="2400" dirty="0" err="1" smtClean="0">
                <a:solidFill>
                  <a:srgbClr val="AE0606"/>
                </a:solidFill>
              </a:rPr>
              <a:t>vad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vill</a:t>
            </a:r>
            <a:r>
              <a:rPr lang="fi-FI" sz="2400" dirty="0" smtClean="0">
                <a:solidFill>
                  <a:srgbClr val="AE0606"/>
                </a:solidFill>
              </a:rPr>
              <a:t> vi </a:t>
            </a:r>
            <a:r>
              <a:rPr lang="fi-FI" sz="2400" dirty="0" err="1" smtClean="0">
                <a:solidFill>
                  <a:srgbClr val="AE0606"/>
                </a:solidFill>
              </a:rPr>
              <a:t>göra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med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bedömningen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och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bedömningskunskapen</a:t>
            </a:r>
            <a:endParaRPr lang="fi-FI" sz="24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 rot="19425358">
            <a:off x="463578" y="1025739"/>
            <a:ext cx="2336325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TO DO</a:t>
            </a:r>
            <a:endParaRPr lang="en-US" sz="5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19151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8081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425358">
            <a:off x="-118" y="1153867"/>
            <a:ext cx="2336325" cy="923330"/>
          </a:xfrm>
          <a:prstGeom prst="rect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TO DO</a:t>
            </a:r>
            <a:endParaRPr lang="en-US" sz="5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5517" y="2273332"/>
            <a:ext cx="7800997" cy="4210747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dirty="0" err="1" smtClean="0">
                <a:solidFill>
                  <a:srgbClr val="AE0606"/>
                </a:solidFill>
              </a:rPr>
              <a:t>Vad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har</a:t>
            </a:r>
            <a:r>
              <a:rPr lang="fi-FI" dirty="0" smtClean="0">
                <a:solidFill>
                  <a:srgbClr val="AE0606"/>
                </a:solidFill>
              </a:rPr>
              <a:t> vi </a:t>
            </a:r>
            <a:r>
              <a:rPr lang="fi-FI" dirty="0" err="1" smtClean="0">
                <a:solidFill>
                  <a:srgbClr val="AE0606"/>
                </a:solidFill>
              </a:rPr>
              <a:t>försökt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göra</a:t>
            </a:r>
            <a:r>
              <a:rPr lang="fi-FI" dirty="0" smtClean="0">
                <a:solidFill>
                  <a:srgbClr val="AE0606"/>
                </a:solidFill>
              </a:rPr>
              <a:t> i </a:t>
            </a:r>
            <a:r>
              <a:rPr lang="fi-FI" b="1" dirty="0" err="1" smtClean="0">
                <a:solidFill>
                  <a:srgbClr val="AE0606"/>
                </a:solidFill>
              </a:rPr>
              <a:t>RAPA-projektet</a:t>
            </a:r>
            <a:r>
              <a:rPr lang="fi-FI" dirty="0" smtClean="0">
                <a:solidFill>
                  <a:srgbClr val="AE0606"/>
                </a:solidFill>
              </a:rPr>
              <a:t>: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u</a:t>
            </a:r>
            <a:r>
              <a:rPr lang="fi-FI" dirty="0" err="1" smtClean="0">
                <a:solidFill>
                  <a:srgbClr val="AE0606"/>
                </a:solidFill>
              </a:rPr>
              <a:t>tveckla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pröva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medel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metoder</a:t>
            </a:r>
            <a:r>
              <a:rPr lang="fi-FI" dirty="0" smtClean="0">
                <a:solidFill>
                  <a:srgbClr val="AE0606"/>
                </a:solidFill>
              </a:rPr>
              <a:t> för </a:t>
            </a:r>
            <a:r>
              <a:rPr lang="fi-FI" dirty="0" err="1" smtClean="0">
                <a:solidFill>
                  <a:srgbClr val="AE0606"/>
                </a:solidFill>
              </a:rPr>
              <a:t>bedömningen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som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endParaRPr lang="fi-FI" dirty="0">
              <a:solidFill>
                <a:srgbClr val="AE0606"/>
              </a:solidFill>
            </a:endParaRPr>
          </a:p>
          <a:p>
            <a:pPr marL="1200150" lvl="2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s</a:t>
            </a:r>
            <a:r>
              <a:rPr lang="fi-FI" sz="2400" dirty="0" err="1" smtClean="0">
                <a:solidFill>
                  <a:srgbClr val="AE0606"/>
                </a:solidFill>
              </a:rPr>
              <a:t>töder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inlärningen</a:t>
            </a:r>
            <a:endParaRPr lang="fi-FI" sz="2400" dirty="0">
              <a:solidFill>
                <a:srgbClr val="AE0606"/>
              </a:solidFill>
            </a:endParaRPr>
          </a:p>
          <a:p>
            <a:pPr marL="1200150" lvl="2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k</a:t>
            </a:r>
            <a:r>
              <a:rPr lang="fi-FI" sz="2400" dirty="0" err="1" smtClean="0">
                <a:solidFill>
                  <a:srgbClr val="AE0606"/>
                </a:solidFill>
              </a:rPr>
              <a:t>onkretiserar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framsteg</a:t>
            </a:r>
            <a:r>
              <a:rPr lang="fi-FI" sz="2400" dirty="0" smtClean="0">
                <a:solidFill>
                  <a:srgbClr val="AE0606"/>
                </a:solidFill>
              </a:rPr>
              <a:t> för </a:t>
            </a:r>
            <a:r>
              <a:rPr lang="fi-FI" sz="2400" dirty="0" err="1" smtClean="0">
                <a:solidFill>
                  <a:srgbClr val="AE0606"/>
                </a:solidFill>
              </a:rPr>
              <a:t>eleven</a:t>
            </a:r>
            <a:endParaRPr lang="fi-FI" sz="2400" dirty="0">
              <a:solidFill>
                <a:srgbClr val="AE0606"/>
              </a:solidFill>
            </a:endParaRPr>
          </a:p>
          <a:p>
            <a:pPr marL="1200150" lvl="2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s</a:t>
            </a:r>
            <a:r>
              <a:rPr lang="fi-FI" sz="2400" dirty="0" err="1" smtClean="0">
                <a:solidFill>
                  <a:srgbClr val="AE0606"/>
                </a:solidFill>
              </a:rPr>
              <a:t>tärker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elevens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bindning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till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sin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egen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inlärning</a:t>
            </a:r>
            <a:endParaRPr lang="fi-FI" sz="2400" dirty="0">
              <a:solidFill>
                <a:srgbClr val="AE0606"/>
              </a:solidFill>
            </a:endParaRPr>
          </a:p>
          <a:p>
            <a:pPr marL="875538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i</a:t>
            </a:r>
            <a:r>
              <a:rPr lang="fi-FI" dirty="0" err="1" smtClean="0">
                <a:solidFill>
                  <a:srgbClr val="AE0606"/>
                </a:solidFill>
              </a:rPr>
              <a:t>nlärningen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ett </a:t>
            </a:r>
            <a:r>
              <a:rPr lang="fi-FI" dirty="0" err="1" smtClean="0">
                <a:solidFill>
                  <a:srgbClr val="AE0606"/>
                </a:solidFill>
              </a:rPr>
              <a:t>gemensamt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projekt</a:t>
            </a:r>
            <a:r>
              <a:rPr lang="fi-FI" dirty="0" smtClean="0">
                <a:solidFill>
                  <a:srgbClr val="AE0606"/>
                </a:solidFill>
              </a:rPr>
              <a:t> för </a:t>
            </a:r>
            <a:r>
              <a:rPr lang="fi-FI" dirty="0" err="1" smtClean="0">
                <a:solidFill>
                  <a:srgbClr val="AE0606"/>
                </a:solidFill>
              </a:rPr>
              <a:t>eleven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läraren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inte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lärarens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projekt</a:t>
            </a:r>
            <a:endParaRPr lang="fi-FI" dirty="0" smtClean="0">
              <a:solidFill>
                <a:srgbClr val="AE0606"/>
              </a:solidFill>
            </a:endParaRPr>
          </a:p>
          <a:p>
            <a:pPr marL="875538" indent="-285750">
              <a:buFontTx/>
              <a:buChar char="-"/>
            </a:pPr>
            <a:r>
              <a:rPr lang="fi-FI" b="1" dirty="0" smtClean="0">
                <a:solidFill>
                  <a:srgbClr val="AE0606"/>
                </a:solidFill>
              </a:rPr>
              <a:t>=&gt; </a:t>
            </a:r>
            <a:r>
              <a:rPr lang="fi-FI" b="1" dirty="0" err="1" smtClean="0">
                <a:solidFill>
                  <a:srgbClr val="AE0606"/>
                </a:solidFill>
              </a:rPr>
              <a:t>dialogen</a:t>
            </a:r>
            <a:r>
              <a:rPr lang="fi-FI" b="1" dirty="0" smtClean="0">
                <a:solidFill>
                  <a:srgbClr val="AE0606"/>
                </a:solidFill>
              </a:rPr>
              <a:t>, </a:t>
            </a:r>
            <a:r>
              <a:rPr lang="fi-FI" b="1" dirty="0" err="1" smtClean="0">
                <a:solidFill>
                  <a:srgbClr val="AE0606"/>
                </a:solidFill>
              </a:rPr>
              <a:t>elevens</a:t>
            </a:r>
            <a:r>
              <a:rPr lang="fi-FI" b="1" dirty="0" smtClean="0">
                <a:solidFill>
                  <a:srgbClr val="AE0606"/>
                </a:solidFill>
              </a:rPr>
              <a:t> </a:t>
            </a:r>
            <a:r>
              <a:rPr lang="fi-FI" b="1" dirty="0" err="1" smtClean="0">
                <a:solidFill>
                  <a:srgbClr val="AE0606"/>
                </a:solidFill>
              </a:rPr>
              <a:t>aktiverande</a:t>
            </a:r>
            <a:endParaRPr lang="fi-FI" b="1" dirty="0">
              <a:solidFill>
                <a:srgbClr val="AE060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19151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551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91" y="2536048"/>
            <a:ext cx="8002923" cy="3855005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m</a:t>
            </a:r>
            <a:r>
              <a:rPr lang="fi-FI" dirty="0" err="1" smtClean="0">
                <a:solidFill>
                  <a:srgbClr val="AE0606"/>
                </a:solidFill>
              </a:rPr>
              <a:t>ålen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medlen</a:t>
            </a:r>
            <a:r>
              <a:rPr lang="fi-FI" dirty="0" smtClean="0">
                <a:solidFill>
                  <a:srgbClr val="AE0606"/>
                </a:solidFill>
              </a:rPr>
              <a:t>: </a:t>
            </a:r>
            <a:r>
              <a:rPr lang="fi-FI" dirty="0" err="1" smtClean="0">
                <a:solidFill>
                  <a:srgbClr val="AE0606"/>
                </a:solidFill>
              </a:rPr>
              <a:t>kunnandematrisen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b="1" dirty="0" err="1" smtClean="0">
                <a:solidFill>
                  <a:srgbClr val="AE0606"/>
                </a:solidFill>
              </a:rPr>
              <a:t>skicklighetstavlan</a:t>
            </a:r>
            <a:r>
              <a:rPr lang="fi-FI" dirty="0" smtClean="0">
                <a:solidFill>
                  <a:srgbClr val="AE0606"/>
                </a:solidFill>
              </a:rPr>
              <a:t>, </a:t>
            </a:r>
            <a:r>
              <a:rPr lang="fi-FI" dirty="0" err="1" smtClean="0">
                <a:solidFill>
                  <a:srgbClr val="AE0606"/>
                </a:solidFill>
              </a:rPr>
              <a:t>måltabellen</a:t>
            </a:r>
            <a:endParaRPr lang="fi-FI" dirty="0">
              <a:solidFill>
                <a:srgbClr val="AE0606"/>
              </a:solidFill>
            </a:endParaRPr>
          </a:p>
          <a:p>
            <a:pPr marL="445770" indent="-285750">
              <a:buFontTx/>
              <a:buChar char="-"/>
            </a:pPr>
            <a:r>
              <a:rPr lang="fi-FI" dirty="0" smtClean="0">
                <a:solidFill>
                  <a:srgbClr val="AE0606"/>
                </a:solidFill>
              </a:rPr>
              <a:t>för </a:t>
            </a:r>
            <a:r>
              <a:rPr lang="fi-FI" dirty="0" err="1" smtClean="0">
                <a:solidFill>
                  <a:srgbClr val="AE0606"/>
                </a:solidFill>
              </a:rPr>
              <a:t>varje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nivå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samlas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konkreta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kunnandemål</a:t>
            </a:r>
            <a:r>
              <a:rPr lang="fi-FI" dirty="0" smtClean="0">
                <a:solidFill>
                  <a:srgbClr val="AE0606"/>
                </a:solidFill>
              </a:rPr>
              <a:t>, en </a:t>
            </a:r>
            <a:r>
              <a:rPr lang="fi-FI" dirty="0" err="1" smtClean="0">
                <a:solidFill>
                  <a:srgbClr val="AE0606"/>
                </a:solidFill>
              </a:rPr>
              <a:t>förteckning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över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vad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nödvändigt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att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kunna</a:t>
            </a:r>
            <a:r>
              <a:rPr lang="fi-FI" dirty="0" smtClean="0">
                <a:solidFill>
                  <a:srgbClr val="AE0606"/>
                </a:solidFill>
              </a:rPr>
              <a:t> av </a:t>
            </a:r>
            <a:r>
              <a:rPr lang="fi-FI" dirty="0" err="1" smtClean="0">
                <a:solidFill>
                  <a:srgbClr val="AE0606"/>
                </a:solidFill>
              </a:rPr>
              <a:t>någon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skicklighet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på</a:t>
            </a:r>
            <a:r>
              <a:rPr lang="fi-FI" dirty="0" smtClean="0">
                <a:solidFill>
                  <a:srgbClr val="AE0606"/>
                </a:solidFill>
              </a:rPr>
              <a:t> en </a:t>
            </a:r>
            <a:r>
              <a:rPr lang="fi-FI" dirty="0" err="1" smtClean="0">
                <a:solidFill>
                  <a:srgbClr val="AE0606"/>
                </a:solidFill>
              </a:rPr>
              <a:t>viss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nivå</a:t>
            </a:r>
            <a:endParaRPr lang="fi-FI" dirty="0">
              <a:solidFill>
                <a:srgbClr val="AE0606"/>
              </a:solidFill>
            </a:endParaRPr>
          </a:p>
          <a:p>
            <a:pPr marL="445770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m</a:t>
            </a:r>
            <a:r>
              <a:rPr lang="fi-FI" dirty="0" err="1" smtClean="0">
                <a:solidFill>
                  <a:srgbClr val="AE0606"/>
                </a:solidFill>
              </a:rPr>
              <a:t>ålen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förmedlas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till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eleven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på</a:t>
            </a:r>
            <a:r>
              <a:rPr lang="fi-FI" dirty="0" smtClean="0">
                <a:solidFill>
                  <a:srgbClr val="AE0606"/>
                </a:solidFill>
              </a:rPr>
              <a:t> ett </a:t>
            </a:r>
            <a:r>
              <a:rPr lang="fi-FI" dirty="0" err="1" smtClean="0">
                <a:solidFill>
                  <a:srgbClr val="AE0606"/>
                </a:solidFill>
              </a:rPr>
              <a:t>förståeligt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språk</a:t>
            </a:r>
            <a:endParaRPr lang="fi-FI" dirty="0">
              <a:solidFill>
                <a:srgbClr val="AE0606"/>
              </a:solidFill>
            </a:endParaRPr>
          </a:p>
          <a:p>
            <a:pPr marL="445770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e</a:t>
            </a:r>
            <a:r>
              <a:rPr lang="fi-FI" dirty="0" err="1" smtClean="0">
                <a:solidFill>
                  <a:srgbClr val="AE0606"/>
                </a:solidFill>
              </a:rPr>
              <a:t>leven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kan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själv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följa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med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hur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inlärningen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prestationen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går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framåt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endParaRPr lang="fi-FI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 rot="19425358">
            <a:off x="78414" y="1316919"/>
            <a:ext cx="2010747" cy="923330"/>
          </a:xfrm>
          <a:prstGeom prst="rect">
            <a:avLst/>
          </a:prstGeom>
          <a:solidFill>
            <a:srgbClr val="91906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BITTE!</a:t>
            </a:r>
            <a:endParaRPr lang="en-US" sz="5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3087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0888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91" y="2497015"/>
            <a:ext cx="8002923" cy="4103313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2800" dirty="0" err="1" smtClean="0">
                <a:solidFill>
                  <a:srgbClr val="AE0606"/>
                </a:solidFill>
              </a:rPr>
              <a:t>målen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och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medlen</a:t>
            </a:r>
            <a:r>
              <a:rPr lang="fi-FI" sz="2800" dirty="0" smtClean="0">
                <a:solidFill>
                  <a:srgbClr val="AE0606"/>
                </a:solidFill>
              </a:rPr>
              <a:t>: </a:t>
            </a:r>
            <a:r>
              <a:rPr lang="fi-FI" sz="2800" dirty="0" err="1" smtClean="0">
                <a:solidFill>
                  <a:srgbClr val="AE0606"/>
                </a:solidFill>
              </a:rPr>
              <a:t>kunnandematrisen</a:t>
            </a:r>
            <a:r>
              <a:rPr lang="fi-FI" sz="2800" dirty="0" smtClean="0">
                <a:solidFill>
                  <a:srgbClr val="AE0606"/>
                </a:solidFill>
              </a:rPr>
              <a:t>, </a:t>
            </a:r>
            <a:r>
              <a:rPr lang="fi-FI" sz="2800" b="1" dirty="0" err="1" smtClean="0">
                <a:solidFill>
                  <a:srgbClr val="AE0606"/>
                </a:solidFill>
              </a:rPr>
              <a:t>skicklighetstavlan</a:t>
            </a:r>
            <a:r>
              <a:rPr lang="fi-FI" sz="2800" dirty="0" smtClean="0">
                <a:solidFill>
                  <a:srgbClr val="AE0606"/>
                </a:solidFill>
              </a:rPr>
              <a:t>, </a:t>
            </a:r>
            <a:r>
              <a:rPr lang="fi-FI" sz="2800" dirty="0" err="1" smtClean="0">
                <a:solidFill>
                  <a:srgbClr val="AE0606"/>
                </a:solidFill>
              </a:rPr>
              <a:t>måltabellen</a:t>
            </a:r>
            <a:endParaRPr lang="fi-FI" sz="2800" dirty="0">
              <a:solidFill>
                <a:srgbClr val="AE0606"/>
              </a:solidFill>
            </a:endParaRPr>
          </a:p>
          <a:p>
            <a:pPr marL="445770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e</a:t>
            </a:r>
            <a:r>
              <a:rPr lang="fi-FI" sz="2800" dirty="0" err="1" smtClean="0">
                <a:solidFill>
                  <a:srgbClr val="AE0606"/>
                </a:solidFill>
              </a:rPr>
              <a:t>leven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förstår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också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själv</a:t>
            </a:r>
            <a:r>
              <a:rPr lang="fi-FI" sz="2800" dirty="0" smtClean="0">
                <a:solidFill>
                  <a:srgbClr val="AE0606"/>
                </a:solidFill>
              </a:rPr>
              <a:t>, </a:t>
            </a:r>
            <a:r>
              <a:rPr lang="fi-FI" sz="2800" dirty="0" err="1" smtClean="0">
                <a:solidFill>
                  <a:srgbClr val="AE0606"/>
                </a:solidFill>
              </a:rPr>
              <a:t>vad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uppmärksamheten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ska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fästas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vid</a:t>
            </a:r>
            <a:endParaRPr lang="fi-FI" sz="2800" dirty="0">
              <a:solidFill>
                <a:srgbClr val="AE0606"/>
              </a:solidFill>
            </a:endParaRPr>
          </a:p>
          <a:p>
            <a:pPr marL="445770" indent="-285750">
              <a:buFontTx/>
              <a:buChar char="-"/>
            </a:pPr>
            <a:r>
              <a:rPr lang="fi-FI" sz="2800" dirty="0">
                <a:solidFill>
                  <a:srgbClr val="AE0606"/>
                </a:solidFill>
              </a:rPr>
              <a:t>=&gt; </a:t>
            </a:r>
            <a:r>
              <a:rPr lang="fi-FI" sz="2800" dirty="0" err="1" smtClean="0">
                <a:solidFill>
                  <a:srgbClr val="AE0606"/>
                </a:solidFill>
              </a:rPr>
              <a:t>stöder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elevens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självstyrningsförmåga</a:t>
            </a:r>
            <a:r>
              <a:rPr lang="fi-FI" sz="2800" dirty="0" smtClean="0">
                <a:solidFill>
                  <a:srgbClr val="AE0606"/>
                </a:solidFill>
              </a:rPr>
              <a:t>, </a:t>
            </a:r>
            <a:r>
              <a:rPr lang="fi-FI" sz="2800" dirty="0" err="1" smtClean="0">
                <a:solidFill>
                  <a:srgbClr val="AE0606"/>
                </a:solidFill>
              </a:rPr>
              <a:t>stärker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motivationen</a:t>
            </a:r>
            <a:endParaRPr lang="fi-FI" sz="2800" dirty="0">
              <a:solidFill>
                <a:srgbClr val="AE0606"/>
              </a:solidFill>
            </a:endParaRPr>
          </a:p>
          <a:p>
            <a:pPr marL="445770" indent="-285750">
              <a:buFontTx/>
              <a:buChar char="-"/>
            </a:pPr>
            <a:r>
              <a:rPr lang="fi-FI" sz="2800" dirty="0" err="1" smtClean="0">
                <a:solidFill>
                  <a:srgbClr val="AE0606"/>
                </a:solidFill>
              </a:rPr>
              <a:t>preciserad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och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individualiserad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lämpar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sig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också</a:t>
            </a:r>
            <a:r>
              <a:rPr lang="fi-FI" sz="2800" dirty="0" smtClean="0">
                <a:solidFill>
                  <a:srgbClr val="AE0606"/>
                </a:solidFill>
              </a:rPr>
              <a:t> för </a:t>
            </a:r>
            <a:r>
              <a:rPr lang="fi-FI" sz="2800" dirty="0" err="1" smtClean="0">
                <a:solidFill>
                  <a:srgbClr val="AE0606"/>
                </a:solidFill>
              </a:rPr>
              <a:t>terminsbedömningen</a:t>
            </a:r>
            <a:endParaRPr lang="fi-FI" sz="28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425358">
            <a:off x="78414" y="1316919"/>
            <a:ext cx="2010747" cy="923330"/>
          </a:xfrm>
          <a:prstGeom prst="rect">
            <a:avLst/>
          </a:prstGeom>
          <a:solidFill>
            <a:srgbClr val="91906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BITTE!</a:t>
            </a:r>
            <a:endParaRPr lang="en-US" sz="5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42597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7300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91" y="3010542"/>
            <a:ext cx="8002923" cy="3146221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200" dirty="0" err="1">
                <a:solidFill>
                  <a:srgbClr val="AE0606"/>
                </a:solidFill>
              </a:rPr>
              <a:t>m</a:t>
            </a:r>
            <a:r>
              <a:rPr lang="fi-FI" sz="3200" dirty="0" err="1" smtClean="0">
                <a:solidFill>
                  <a:srgbClr val="AE0606"/>
                </a:solidFill>
              </a:rPr>
              <a:t>ålen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och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medlen</a:t>
            </a:r>
            <a:r>
              <a:rPr lang="fi-FI" sz="3200" dirty="0" smtClean="0">
                <a:solidFill>
                  <a:srgbClr val="AE0606"/>
                </a:solidFill>
              </a:rPr>
              <a:t>: </a:t>
            </a:r>
            <a:r>
              <a:rPr lang="fi-FI" sz="3200" dirty="0" err="1" smtClean="0">
                <a:solidFill>
                  <a:srgbClr val="AE0606"/>
                </a:solidFill>
              </a:rPr>
              <a:t>kunnandematrisen</a:t>
            </a:r>
            <a:r>
              <a:rPr lang="fi-FI" sz="3200" dirty="0" smtClean="0">
                <a:solidFill>
                  <a:srgbClr val="AE0606"/>
                </a:solidFill>
              </a:rPr>
              <a:t>, </a:t>
            </a:r>
            <a:r>
              <a:rPr lang="fi-FI" sz="3200" b="1" dirty="0" err="1" smtClean="0">
                <a:solidFill>
                  <a:srgbClr val="AE0606"/>
                </a:solidFill>
              </a:rPr>
              <a:t>skicklighetstavlan</a:t>
            </a:r>
            <a:r>
              <a:rPr lang="fi-FI" sz="3200" b="1" dirty="0" smtClean="0">
                <a:solidFill>
                  <a:srgbClr val="AE0606"/>
                </a:solidFill>
              </a:rPr>
              <a:t> (</a:t>
            </a:r>
            <a:r>
              <a:rPr lang="fi-FI" sz="3200" b="1" dirty="0" err="1" smtClean="0">
                <a:solidFill>
                  <a:srgbClr val="AE0606"/>
                </a:solidFill>
              </a:rPr>
              <a:t>kunskapsstegen</a:t>
            </a:r>
            <a:r>
              <a:rPr lang="fi-FI" sz="3200" b="1" dirty="0" smtClean="0">
                <a:solidFill>
                  <a:srgbClr val="AE0606"/>
                </a:solidFill>
              </a:rPr>
              <a:t>)</a:t>
            </a:r>
            <a:r>
              <a:rPr lang="fi-FI" sz="3200" dirty="0" smtClean="0">
                <a:solidFill>
                  <a:srgbClr val="AE0606"/>
                </a:solidFill>
              </a:rPr>
              <a:t>, </a:t>
            </a:r>
            <a:r>
              <a:rPr lang="fi-FI" sz="3200" dirty="0" err="1" smtClean="0">
                <a:solidFill>
                  <a:srgbClr val="AE0606"/>
                </a:solidFill>
              </a:rPr>
              <a:t>måltabellen</a:t>
            </a:r>
            <a:endParaRPr lang="fi-FI" sz="3200" dirty="0">
              <a:solidFill>
                <a:srgbClr val="AE0606"/>
              </a:solidFill>
            </a:endParaRPr>
          </a:p>
          <a:p>
            <a:pPr marL="445770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risk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att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inlärningen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splittras</a:t>
            </a:r>
            <a:r>
              <a:rPr lang="fi-FI" sz="3200" dirty="0" smtClean="0">
                <a:solidFill>
                  <a:srgbClr val="AE0606"/>
                </a:solidFill>
              </a:rPr>
              <a:t> i </a:t>
            </a:r>
            <a:r>
              <a:rPr lang="fi-FI" sz="3200" dirty="0" err="1" smtClean="0">
                <a:solidFill>
                  <a:srgbClr val="AE0606"/>
                </a:solidFill>
              </a:rPr>
              <a:t>obetydande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delar</a:t>
            </a:r>
            <a:r>
              <a:rPr lang="fi-FI" sz="3200" dirty="0" smtClean="0">
                <a:solidFill>
                  <a:srgbClr val="AE0606"/>
                </a:solidFill>
              </a:rPr>
              <a:t> =&gt; </a:t>
            </a:r>
            <a:r>
              <a:rPr lang="fi-FI" sz="3200" dirty="0" err="1" smtClean="0">
                <a:solidFill>
                  <a:srgbClr val="AE0606"/>
                </a:solidFill>
              </a:rPr>
              <a:t>helheten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försvinner</a:t>
            </a:r>
            <a:endParaRPr lang="fi-FI" sz="32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425358">
            <a:off x="78414" y="1316919"/>
            <a:ext cx="2010747" cy="923330"/>
          </a:xfrm>
          <a:prstGeom prst="rect">
            <a:avLst/>
          </a:prstGeom>
          <a:solidFill>
            <a:srgbClr val="91906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BITTE!</a:t>
            </a:r>
            <a:endParaRPr lang="en-US" sz="5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54320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0784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926" y="1758462"/>
            <a:ext cx="8054746" cy="4781998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målen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och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medlen</a:t>
            </a:r>
            <a:r>
              <a:rPr lang="fi-FI" sz="3200" dirty="0" smtClean="0">
                <a:solidFill>
                  <a:srgbClr val="AE0606"/>
                </a:solidFill>
              </a:rPr>
              <a:t>: </a:t>
            </a:r>
            <a:r>
              <a:rPr lang="fi-FI" sz="3200" b="1" dirty="0" smtClean="0">
                <a:solidFill>
                  <a:srgbClr val="AE0606"/>
                </a:solidFill>
              </a:rPr>
              <a:t>portfolion</a:t>
            </a:r>
            <a:endParaRPr lang="fi-FI" sz="3200" b="1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smtClean="0">
                <a:solidFill>
                  <a:srgbClr val="AE0606"/>
                </a:solidFill>
              </a:rPr>
              <a:t>portfolion = </a:t>
            </a:r>
            <a:r>
              <a:rPr lang="fi-FI" sz="2800" b="1" dirty="0" err="1" smtClean="0">
                <a:solidFill>
                  <a:srgbClr val="AE0606"/>
                </a:solidFill>
              </a:rPr>
              <a:t>anteckningarna</a:t>
            </a:r>
            <a:r>
              <a:rPr lang="fi-FI" sz="2800" b="1" dirty="0" smtClean="0">
                <a:solidFill>
                  <a:srgbClr val="AE0606"/>
                </a:solidFill>
              </a:rPr>
              <a:t> + </a:t>
            </a:r>
            <a:r>
              <a:rPr lang="fi-FI" sz="2800" b="1" dirty="0" err="1" smtClean="0">
                <a:solidFill>
                  <a:srgbClr val="AE0606"/>
                </a:solidFill>
              </a:rPr>
              <a:t>lärodagboken</a:t>
            </a:r>
            <a:endParaRPr lang="fi-FI" sz="2800" b="1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 smtClean="0">
                <a:solidFill>
                  <a:srgbClr val="AE0606"/>
                </a:solidFill>
              </a:rPr>
              <a:t>man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dokumenterar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och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antecknar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inlärningens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framsteg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under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processens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olika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skeden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dvs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till</a:t>
            </a:r>
            <a:r>
              <a:rPr lang="fi-FI" sz="2800" dirty="0" smtClean="0">
                <a:solidFill>
                  <a:srgbClr val="AE0606"/>
                </a:solidFill>
              </a:rPr>
              <a:t> en </a:t>
            </a:r>
            <a:r>
              <a:rPr lang="fi-FI" sz="2800" dirty="0" err="1" smtClean="0">
                <a:solidFill>
                  <a:srgbClr val="AE0606"/>
                </a:solidFill>
              </a:rPr>
              <a:t>synlig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stig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från</a:t>
            </a:r>
            <a:r>
              <a:rPr lang="fi-FI" sz="2800" dirty="0" smtClean="0">
                <a:solidFill>
                  <a:srgbClr val="AE0606"/>
                </a:solidFill>
              </a:rPr>
              <a:t> de </a:t>
            </a:r>
            <a:r>
              <a:rPr lang="fi-FI" sz="2800" dirty="0" err="1" smtClean="0">
                <a:solidFill>
                  <a:srgbClr val="AE0606"/>
                </a:solidFill>
              </a:rPr>
              <a:t>första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övningarna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till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estraden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</a:p>
          <a:p>
            <a:pPr marL="742950" lvl="1" indent="-285750">
              <a:buFontTx/>
              <a:buChar char="-"/>
            </a:pPr>
            <a:r>
              <a:rPr lang="fi-FI" sz="2800" dirty="0" err="1" smtClean="0">
                <a:solidFill>
                  <a:srgbClr val="AE0606"/>
                </a:solidFill>
              </a:rPr>
              <a:t>eleven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reflekterar</a:t>
            </a:r>
            <a:r>
              <a:rPr lang="fi-FI" sz="2800" dirty="0" smtClean="0">
                <a:solidFill>
                  <a:srgbClr val="AE0606"/>
                </a:solidFill>
              </a:rPr>
              <a:t>, </a:t>
            </a:r>
            <a:r>
              <a:rPr lang="fi-FI" sz="2800" dirty="0" err="1" smtClean="0">
                <a:solidFill>
                  <a:srgbClr val="AE0606"/>
                </a:solidFill>
              </a:rPr>
              <a:t>funderar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på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sitt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eget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kunnande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och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sina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framsteg</a:t>
            </a:r>
            <a:r>
              <a:rPr lang="fi-FI" sz="2800" dirty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alltså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samlar</a:t>
            </a:r>
            <a:r>
              <a:rPr lang="fi-FI" sz="2800" dirty="0" smtClean="0">
                <a:solidFill>
                  <a:srgbClr val="AE0606"/>
                </a:solidFill>
              </a:rPr>
              <a:t> en </a:t>
            </a:r>
            <a:r>
              <a:rPr lang="fi-FI" sz="2800" dirty="0" err="1" smtClean="0">
                <a:solidFill>
                  <a:srgbClr val="AE0606"/>
                </a:solidFill>
              </a:rPr>
              <a:t>lärodagbok</a:t>
            </a:r>
            <a:endParaRPr lang="fi-FI" sz="28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425358">
            <a:off x="172200" y="992076"/>
            <a:ext cx="2010747" cy="923330"/>
          </a:xfrm>
          <a:prstGeom prst="rect">
            <a:avLst/>
          </a:prstGeom>
          <a:solidFill>
            <a:srgbClr val="91906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BITTE!</a:t>
            </a:r>
            <a:endParaRPr lang="en-US" sz="5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19151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3947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389" y="1863969"/>
            <a:ext cx="8519994" cy="4513386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sz="3200" dirty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målen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och</a:t>
            </a:r>
            <a:r>
              <a:rPr lang="fi-FI" sz="3200" dirty="0" smtClean="0">
                <a:solidFill>
                  <a:srgbClr val="AE0606"/>
                </a:solidFill>
              </a:rPr>
              <a:t> </a:t>
            </a:r>
            <a:r>
              <a:rPr lang="fi-FI" sz="3200" dirty="0" err="1" smtClean="0">
                <a:solidFill>
                  <a:srgbClr val="AE0606"/>
                </a:solidFill>
              </a:rPr>
              <a:t>medlen</a:t>
            </a:r>
            <a:r>
              <a:rPr lang="fi-FI" sz="3200" dirty="0" smtClean="0">
                <a:solidFill>
                  <a:srgbClr val="AE0606"/>
                </a:solidFill>
              </a:rPr>
              <a:t>: </a:t>
            </a:r>
            <a:r>
              <a:rPr lang="fi-FI" sz="3200" b="1" dirty="0" smtClean="0">
                <a:solidFill>
                  <a:srgbClr val="AE0606"/>
                </a:solidFill>
              </a:rPr>
              <a:t>portfolion</a:t>
            </a:r>
            <a:endParaRPr lang="fi-FI" sz="3200" b="1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k</a:t>
            </a:r>
            <a:r>
              <a:rPr lang="fi-FI" sz="2800" dirty="0" err="1" smtClean="0">
                <a:solidFill>
                  <a:srgbClr val="AE0606"/>
                </a:solidFill>
              </a:rPr>
              <a:t>onkretiserar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inlärningen</a:t>
            </a:r>
            <a:r>
              <a:rPr lang="fi-FI" sz="2800" dirty="0" smtClean="0">
                <a:solidFill>
                  <a:srgbClr val="AE0606"/>
                </a:solidFill>
              </a:rPr>
              <a:t> för </a:t>
            </a:r>
            <a:r>
              <a:rPr lang="fi-FI" sz="2800" dirty="0" err="1" smtClean="0">
                <a:solidFill>
                  <a:srgbClr val="AE0606"/>
                </a:solidFill>
              </a:rPr>
              <a:t>eleven</a:t>
            </a:r>
            <a:endParaRPr lang="fi-FI" sz="28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h</a:t>
            </a:r>
            <a:r>
              <a:rPr lang="fi-FI" sz="2800" dirty="0" err="1" smtClean="0">
                <a:solidFill>
                  <a:srgbClr val="AE0606"/>
                </a:solidFill>
              </a:rPr>
              <a:t>jälper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eleven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att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observera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utmaningar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och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framsteg</a:t>
            </a:r>
            <a:r>
              <a:rPr lang="fi-FI" sz="2800" dirty="0" smtClean="0">
                <a:solidFill>
                  <a:srgbClr val="AE0606"/>
                </a:solidFill>
              </a:rPr>
              <a:t> i </a:t>
            </a:r>
            <a:r>
              <a:rPr lang="fi-FI" sz="2800" dirty="0" err="1" smtClean="0">
                <a:solidFill>
                  <a:srgbClr val="AE0606"/>
                </a:solidFill>
              </a:rPr>
              <a:t>inlärningen</a:t>
            </a:r>
            <a:endParaRPr lang="fi-FI" sz="28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s</a:t>
            </a:r>
            <a:r>
              <a:rPr lang="fi-FI" sz="2800" dirty="0" err="1" smtClean="0">
                <a:solidFill>
                  <a:srgbClr val="AE0606"/>
                </a:solidFill>
              </a:rPr>
              <a:t>töder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elevens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själstyrningsförmåga</a:t>
            </a:r>
            <a:endParaRPr lang="fi-FI" sz="28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 err="1">
                <a:solidFill>
                  <a:srgbClr val="AE0606"/>
                </a:solidFill>
              </a:rPr>
              <a:t>s</a:t>
            </a:r>
            <a:r>
              <a:rPr lang="fi-FI" sz="2800" dirty="0" err="1" smtClean="0">
                <a:solidFill>
                  <a:srgbClr val="AE0606"/>
                </a:solidFill>
              </a:rPr>
              <a:t>tärker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motivationen</a:t>
            </a:r>
            <a:endParaRPr lang="fi-FI" sz="2800" dirty="0" smtClean="0">
              <a:solidFill>
                <a:srgbClr val="AE0606"/>
              </a:solidFill>
            </a:endParaRPr>
          </a:p>
          <a:p>
            <a:pPr marL="445770" indent="-285750">
              <a:buFontTx/>
              <a:buChar char="-"/>
            </a:pPr>
            <a:r>
              <a:rPr lang="fi-FI" sz="3200" dirty="0" err="1" smtClean="0">
                <a:solidFill>
                  <a:srgbClr val="AE0606"/>
                </a:solidFill>
              </a:rPr>
              <a:t>risk</a:t>
            </a:r>
            <a:endParaRPr lang="fi-FI" sz="3200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sz="2800" dirty="0">
                <a:solidFill>
                  <a:srgbClr val="AE0606"/>
                </a:solidFill>
              </a:rPr>
              <a:t>f</a:t>
            </a:r>
            <a:r>
              <a:rPr lang="fi-FI" sz="2800" dirty="0" smtClean="0">
                <a:solidFill>
                  <a:srgbClr val="AE0606"/>
                </a:solidFill>
              </a:rPr>
              <a:t>ör </a:t>
            </a:r>
            <a:r>
              <a:rPr lang="fi-FI" sz="2800" dirty="0" err="1" smtClean="0">
                <a:solidFill>
                  <a:srgbClr val="AE0606"/>
                </a:solidFill>
              </a:rPr>
              <a:t>mycket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är</a:t>
            </a:r>
            <a:r>
              <a:rPr lang="fi-FI" sz="2800" dirty="0" smtClean="0">
                <a:solidFill>
                  <a:srgbClr val="AE0606"/>
                </a:solidFill>
              </a:rPr>
              <a:t> för </a:t>
            </a:r>
            <a:r>
              <a:rPr lang="fi-FI" sz="2800" dirty="0" err="1" smtClean="0">
                <a:solidFill>
                  <a:srgbClr val="AE0606"/>
                </a:solidFill>
              </a:rPr>
              <a:t>mycket</a:t>
            </a:r>
            <a:r>
              <a:rPr lang="fi-FI" sz="2800" dirty="0" smtClean="0">
                <a:solidFill>
                  <a:srgbClr val="AE0606"/>
                </a:solidFill>
              </a:rPr>
              <a:t>: </a:t>
            </a:r>
            <a:r>
              <a:rPr lang="fi-FI" sz="2800" dirty="0" err="1" smtClean="0">
                <a:solidFill>
                  <a:srgbClr val="AE0606"/>
                </a:solidFill>
              </a:rPr>
              <a:t>man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kan</a:t>
            </a:r>
            <a:r>
              <a:rPr lang="fi-FI" sz="2800" dirty="0" smtClean="0">
                <a:solidFill>
                  <a:srgbClr val="AE0606"/>
                </a:solidFill>
              </a:rPr>
              <a:t> </a:t>
            </a:r>
            <a:r>
              <a:rPr lang="fi-FI" sz="2800" dirty="0" err="1" smtClean="0">
                <a:solidFill>
                  <a:srgbClr val="AE0606"/>
                </a:solidFill>
              </a:rPr>
              <a:t>drunkna</a:t>
            </a:r>
            <a:r>
              <a:rPr lang="fi-FI" sz="2800" dirty="0" smtClean="0">
                <a:solidFill>
                  <a:srgbClr val="AE0606"/>
                </a:solidFill>
              </a:rPr>
              <a:t> i </a:t>
            </a:r>
            <a:r>
              <a:rPr lang="fi-FI" sz="2800" dirty="0" err="1" smtClean="0">
                <a:solidFill>
                  <a:srgbClr val="AE0606"/>
                </a:solidFill>
              </a:rPr>
              <a:t>materialet</a:t>
            </a:r>
            <a:endParaRPr lang="fi-FI" sz="28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425358">
            <a:off x="78414" y="1316919"/>
            <a:ext cx="2010747" cy="923330"/>
          </a:xfrm>
          <a:prstGeom prst="rect">
            <a:avLst/>
          </a:prstGeom>
          <a:solidFill>
            <a:srgbClr val="91906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BITTE!</a:t>
            </a:r>
            <a:endParaRPr lang="en-US" sz="5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49087" y="659816"/>
            <a:ext cx="7768789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4904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7479185" cy="3508977"/>
          </a:xfrm>
        </p:spPr>
        <p:txBody>
          <a:bodyPr>
            <a:normAutofit fontScale="92500"/>
          </a:bodyPr>
          <a:lstStyle/>
          <a:p>
            <a:pPr marL="285750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b</a:t>
            </a:r>
            <a:r>
              <a:rPr lang="fi-FI" dirty="0" err="1" smtClean="0">
                <a:solidFill>
                  <a:srgbClr val="AE0606"/>
                </a:solidFill>
              </a:rPr>
              <a:t>edömningen</a:t>
            </a:r>
            <a:r>
              <a:rPr lang="fi-FI" dirty="0" smtClean="0">
                <a:solidFill>
                  <a:srgbClr val="AE0606"/>
                </a:solidFill>
              </a:rPr>
              <a:t> av </a:t>
            </a:r>
            <a:r>
              <a:rPr lang="fi-FI" dirty="0" err="1" smtClean="0">
                <a:solidFill>
                  <a:srgbClr val="AE0606"/>
                </a:solidFill>
              </a:rPr>
              <a:t>eleverna</a:t>
            </a:r>
            <a:r>
              <a:rPr lang="fi-FI" dirty="0" smtClean="0">
                <a:solidFill>
                  <a:srgbClr val="AE0606"/>
                </a:solidFill>
              </a:rPr>
              <a:t> i </a:t>
            </a:r>
            <a:r>
              <a:rPr lang="fi-FI" dirty="0" err="1" smtClean="0">
                <a:solidFill>
                  <a:srgbClr val="AE0606"/>
                </a:solidFill>
              </a:rPr>
              <a:t>musikläroinrättningarna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har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långa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traditioner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p</a:t>
            </a:r>
            <a:r>
              <a:rPr lang="fi-FI" dirty="0" err="1" smtClean="0">
                <a:solidFill>
                  <a:srgbClr val="AE0606"/>
                </a:solidFill>
              </a:rPr>
              <a:t>raxis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lånat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från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skolvärlden</a:t>
            </a:r>
            <a:endParaRPr lang="fi-FI" dirty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a</a:t>
            </a:r>
            <a:r>
              <a:rPr lang="fi-FI" dirty="0" err="1" smtClean="0">
                <a:solidFill>
                  <a:srgbClr val="AE0606"/>
                </a:solidFill>
              </a:rPr>
              <a:t>ntagandena</a:t>
            </a:r>
            <a:r>
              <a:rPr lang="fi-FI" dirty="0" smtClean="0">
                <a:solidFill>
                  <a:srgbClr val="AE0606"/>
                </a:solidFill>
              </a:rPr>
              <a:t> i </a:t>
            </a:r>
            <a:r>
              <a:rPr lang="fi-FI" dirty="0" err="1" smtClean="0">
                <a:solidFill>
                  <a:srgbClr val="AE0606"/>
                </a:solidFill>
              </a:rPr>
              <a:t>bakgrunden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förblir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ofta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dämpade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v</a:t>
            </a:r>
            <a:r>
              <a:rPr lang="fi-FI" dirty="0" err="1" smtClean="0">
                <a:solidFill>
                  <a:srgbClr val="AE0606"/>
                </a:solidFill>
              </a:rPr>
              <a:t>ad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inlärning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v</a:t>
            </a:r>
            <a:r>
              <a:rPr lang="fi-FI" dirty="0" err="1" smtClean="0">
                <a:solidFill>
                  <a:srgbClr val="AE0606"/>
                </a:solidFill>
              </a:rPr>
              <a:t>ad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är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elevens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ställning</a:t>
            </a:r>
            <a:endParaRPr lang="fi-FI" dirty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v</a:t>
            </a:r>
            <a:r>
              <a:rPr lang="fi-FI" dirty="0" err="1" smtClean="0">
                <a:solidFill>
                  <a:srgbClr val="AE0606"/>
                </a:solidFill>
              </a:rPr>
              <a:t>arför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bedömer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man</a:t>
            </a:r>
            <a:endParaRPr lang="fi-FI" dirty="0" smtClean="0">
              <a:solidFill>
                <a:srgbClr val="AE0606"/>
              </a:solidFill>
            </a:endParaRPr>
          </a:p>
          <a:p>
            <a:pPr marL="742950" lvl="1" indent="-285750">
              <a:buFontTx/>
              <a:buChar char="-"/>
            </a:pPr>
            <a:r>
              <a:rPr lang="fi-FI" dirty="0" smtClean="0">
                <a:solidFill>
                  <a:srgbClr val="AE0606"/>
                </a:solidFill>
              </a:rPr>
              <a:t>=&gt; </a:t>
            </a:r>
            <a:r>
              <a:rPr lang="fi-FI" dirty="0" err="1" smtClean="0">
                <a:solidFill>
                  <a:srgbClr val="AE0606"/>
                </a:solidFill>
              </a:rPr>
              <a:t>blir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bedömningen</a:t>
            </a:r>
            <a:r>
              <a:rPr lang="fi-FI" dirty="0" smtClean="0">
                <a:solidFill>
                  <a:srgbClr val="AE0606"/>
                </a:solidFill>
              </a:rPr>
              <a:t> en </a:t>
            </a:r>
            <a:r>
              <a:rPr lang="fi-FI" dirty="0" err="1" smtClean="0">
                <a:solidFill>
                  <a:srgbClr val="AE0606"/>
                </a:solidFill>
              </a:rPr>
              <a:t>ritual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utan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pedagogiskt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värde</a:t>
            </a:r>
            <a:endParaRPr lang="fi-FI" dirty="0"/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2978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7580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425358">
            <a:off x="78414" y="1316919"/>
            <a:ext cx="2010747" cy="923330"/>
          </a:xfrm>
          <a:prstGeom prst="rect">
            <a:avLst/>
          </a:prstGeom>
          <a:solidFill>
            <a:srgbClr val="91906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BITTE!</a:t>
            </a:r>
            <a:endParaRPr lang="en-US" sz="5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91" y="2253790"/>
            <a:ext cx="8228080" cy="4255797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dirty="0" smtClean="0">
                <a:solidFill>
                  <a:srgbClr val="AE0606"/>
                </a:solidFill>
              </a:rPr>
              <a:t>Litteratur</a:t>
            </a:r>
          </a:p>
          <a:p>
            <a:pPr marL="285750" indent="-285750">
              <a:buFontTx/>
              <a:buChar char="-"/>
            </a:pPr>
            <a:r>
              <a:rPr lang="fi-FI" sz="1800" dirty="0" smtClean="0">
                <a:solidFill>
                  <a:srgbClr val="AE0606"/>
                </a:solidFill>
              </a:rPr>
              <a:t>Päivi </a:t>
            </a:r>
            <a:r>
              <a:rPr lang="fi-FI" sz="1800" dirty="0" err="1" smtClean="0">
                <a:solidFill>
                  <a:srgbClr val="AE0606"/>
                </a:solidFill>
              </a:rPr>
              <a:t>Atjonen</a:t>
            </a:r>
            <a:endParaRPr lang="fi-FI" sz="1800" dirty="0" smtClean="0">
              <a:solidFill>
                <a:srgbClr val="AE0606"/>
              </a:solidFill>
            </a:endParaRPr>
          </a:p>
          <a:p>
            <a:pPr marL="582930" lvl="1" indent="-285750">
              <a:buFontTx/>
              <a:buChar char="-"/>
            </a:pPr>
            <a:r>
              <a:rPr lang="fi-FI" sz="1800" dirty="0" smtClean="0">
                <a:solidFill>
                  <a:srgbClr val="AE0606"/>
                </a:solidFill>
              </a:rPr>
              <a:t>Hyvä, paha arviointi</a:t>
            </a:r>
          </a:p>
          <a:p>
            <a:pPr marL="582930" lvl="1" indent="-285750">
              <a:buFontTx/>
              <a:buChar char="-"/>
            </a:pPr>
            <a:r>
              <a:rPr lang="fi-FI" sz="1800" dirty="0" smtClean="0">
                <a:solidFill>
                  <a:srgbClr val="AE0606"/>
                </a:solidFill>
              </a:rPr>
              <a:t>Kehittävä arviointi kasvatusalalla</a:t>
            </a:r>
          </a:p>
          <a:p>
            <a:pPr marL="285750" indent="-285750">
              <a:buFontTx/>
              <a:buChar char="-"/>
            </a:pPr>
            <a:r>
              <a:rPr lang="fi-FI" sz="1800" dirty="0" smtClean="0">
                <a:solidFill>
                  <a:srgbClr val="AE0606"/>
                </a:solidFill>
              </a:rPr>
              <a:t>Anneli </a:t>
            </a:r>
            <a:r>
              <a:rPr lang="fi-FI" sz="1800" dirty="0" err="1" smtClean="0">
                <a:solidFill>
                  <a:srgbClr val="AE0606"/>
                </a:solidFill>
              </a:rPr>
              <a:t>Niikko</a:t>
            </a:r>
            <a:endParaRPr lang="fi-FI" sz="1800" dirty="0" smtClean="0">
              <a:solidFill>
                <a:srgbClr val="AE0606"/>
              </a:solidFill>
            </a:endParaRPr>
          </a:p>
          <a:p>
            <a:pPr marL="582930" lvl="1" indent="-285750">
              <a:buFontTx/>
              <a:buChar char="-"/>
            </a:pPr>
            <a:r>
              <a:rPr lang="fi-FI" sz="1800" dirty="0" smtClean="0">
                <a:solidFill>
                  <a:srgbClr val="AE0606"/>
                </a:solidFill>
              </a:rPr>
              <a:t>Portfolio oppimisen ja kasvun välineenä</a:t>
            </a:r>
          </a:p>
          <a:p>
            <a:pPr marL="285750" indent="-285750">
              <a:buFontTx/>
              <a:buChar char="-"/>
            </a:pPr>
            <a:r>
              <a:rPr lang="fi-FI" sz="1800" dirty="0" smtClean="0">
                <a:solidFill>
                  <a:srgbClr val="AE0606"/>
                </a:solidFill>
              </a:rPr>
              <a:t>Anna-Elina Lavaste</a:t>
            </a:r>
          </a:p>
          <a:p>
            <a:pPr marL="582930" lvl="1" indent="-285750">
              <a:buFontTx/>
              <a:buChar char="-"/>
            </a:pPr>
            <a:r>
              <a:rPr lang="en-US" sz="1600" dirty="0" err="1" smtClean="0">
                <a:solidFill>
                  <a:srgbClr val="AE0606"/>
                </a:solidFill>
              </a:rPr>
              <a:t>Tuomarista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>
                <a:solidFill>
                  <a:srgbClr val="AE0606"/>
                </a:solidFill>
              </a:rPr>
              <a:t>tukijaksi</a:t>
            </a:r>
            <a:r>
              <a:rPr lang="en-US" sz="1600" dirty="0">
                <a:solidFill>
                  <a:srgbClr val="AE0606"/>
                </a:solidFill>
              </a:rPr>
              <a:t> – </a:t>
            </a:r>
            <a:r>
              <a:rPr lang="en-US" sz="1600" dirty="0" err="1">
                <a:solidFill>
                  <a:srgbClr val="AE0606"/>
                </a:solidFill>
              </a:rPr>
              <a:t>oppilasarvioinnin</a:t>
            </a:r>
            <a:r>
              <a:rPr lang="en-US" sz="1600" dirty="0">
                <a:solidFill>
                  <a:srgbClr val="AE0606"/>
                </a:solidFill>
              </a:rPr>
              <a:t> </a:t>
            </a:r>
            <a:r>
              <a:rPr lang="en-US" sz="1600" dirty="0" err="1">
                <a:solidFill>
                  <a:srgbClr val="AE0606"/>
                </a:solidFill>
              </a:rPr>
              <a:t>uudistaminen</a:t>
            </a:r>
            <a:r>
              <a:rPr lang="en-US" sz="1600" dirty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musiikkioppilaitoksessa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</a:p>
          <a:p>
            <a:pPr marL="285750" indent="-285750">
              <a:buFontTx/>
              <a:buChar char="-"/>
            </a:pPr>
            <a:r>
              <a:rPr lang="fi-FI" sz="1800" dirty="0" smtClean="0">
                <a:solidFill>
                  <a:srgbClr val="AE0606"/>
                </a:solidFill>
              </a:rPr>
              <a:t>Matti Vänttinen</a:t>
            </a:r>
          </a:p>
          <a:p>
            <a:pPr marL="582930" lvl="1" indent="-285750">
              <a:buFontTx/>
              <a:buChar char="-"/>
            </a:pPr>
            <a:r>
              <a:rPr lang="fi-FI" sz="1600" dirty="0" smtClean="0">
                <a:solidFill>
                  <a:srgbClr val="AE0606"/>
                </a:solidFill>
              </a:rPr>
              <a:t>Klaavi-hanke. Musiikin perusteiden opetuksen verkostopohjainen kehittäminen</a:t>
            </a:r>
          </a:p>
          <a:p>
            <a:pPr marL="582930" lvl="1" indent="-285750">
              <a:buFontTx/>
              <a:buChar char="-"/>
            </a:pPr>
            <a:r>
              <a:rPr lang="fi-FI" sz="1600" dirty="0" smtClean="0">
                <a:solidFill>
                  <a:srgbClr val="AE0606"/>
                </a:solidFill>
              </a:rPr>
              <a:t>Oikeasti hyvä numero</a:t>
            </a:r>
            <a:endParaRPr lang="fi-FI" sz="1600" dirty="0">
              <a:solidFill>
                <a:srgbClr val="AE0606"/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42597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9122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91" y="2253790"/>
            <a:ext cx="8228080" cy="4255797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dirty="0" smtClean="0">
                <a:solidFill>
                  <a:srgbClr val="AE0606"/>
                </a:solidFill>
              </a:rPr>
              <a:t>Litteratur</a:t>
            </a:r>
          </a:p>
          <a:p>
            <a:pPr marL="285750" indent="-285750">
              <a:buFontTx/>
              <a:buChar char="-"/>
            </a:pPr>
            <a:r>
              <a:rPr lang="fi-FI" dirty="0" smtClean="0">
                <a:solidFill>
                  <a:srgbClr val="AE0606"/>
                </a:solidFill>
              </a:rPr>
              <a:t>Pierre </a:t>
            </a:r>
            <a:r>
              <a:rPr lang="fi-FI" dirty="0" err="1" smtClean="0">
                <a:solidFill>
                  <a:srgbClr val="AE0606"/>
                </a:solidFill>
              </a:rPr>
              <a:t>Bourdieu</a:t>
            </a:r>
            <a:endParaRPr lang="fi-FI" dirty="0" smtClean="0">
              <a:solidFill>
                <a:srgbClr val="AE0606"/>
              </a:solidFill>
            </a:endParaRPr>
          </a:p>
          <a:p>
            <a:pPr marL="582930" lvl="1" indent="-285750">
              <a:buFontTx/>
              <a:buChar char="-"/>
            </a:pPr>
            <a:r>
              <a:rPr lang="fi-FI" sz="1800" dirty="0" smtClean="0">
                <a:solidFill>
                  <a:srgbClr val="AE0606"/>
                </a:solidFill>
              </a:rPr>
              <a:t>Language and </a:t>
            </a:r>
            <a:r>
              <a:rPr lang="fi-FI" sz="1800" dirty="0" err="1">
                <a:solidFill>
                  <a:srgbClr val="AE0606"/>
                </a:solidFill>
              </a:rPr>
              <a:t>S</a:t>
            </a:r>
            <a:r>
              <a:rPr lang="fi-FI" sz="1800" dirty="0" err="1" smtClean="0">
                <a:solidFill>
                  <a:srgbClr val="AE0606"/>
                </a:solidFill>
              </a:rPr>
              <a:t>ymbolic</a:t>
            </a:r>
            <a:r>
              <a:rPr lang="fi-FI" sz="1800" dirty="0" smtClean="0">
                <a:solidFill>
                  <a:srgbClr val="AE0606"/>
                </a:solidFill>
              </a:rPr>
              <a:t> </a:t>
            </a:r>
            <a:r>
              <a:rPr lang="fi-FI" sz="1800" dirty="0">
                <a:solidFill>
                  <a:srgbClr val="AE0606"/>
                </a:solidFill>
              </a:rPr>
              <a:t>P</a:t>
            </a:r>
            <a:r>
              <a:rPr lang="fi-FI" sz="1800" dirty="0" smtClean="0">
                <a:solidFill>
                  <a:srgbClr val="AE0606"/>
                </a:solidFill>
              </a:rPr>
              <a:t>ower</a:t>
            </a:r>
          </a:p>
          <a:p>
            <a:pPr marL="582930" lvl="1" indent="-285750">
              <a:buFontTx/>
              <a:buChar char="-"/>
            </a:pPr>
            <a:r>
              <a:rPr lang="fi-FI" sz="1800" dirty="0" smtClean="0">
                <a:solidFill>
                  <a:srgbClr val="AE0606"/>
                </a:solidFill>
              </a:rPr>
              <a:t>The </a:t>
            </a:r>
            <a:r>
              <a:rPr lang="fi-FI" sz="1800" dirty="0">
                <a:solidFill>
                  <a:srgbClr val="AE0606"/>
                </a:solidFill>
              </a:rPr>
              <a:t>S</a:t>
            </a:r>
            <a:r>
              <a:rPr lang="fi-FI" sz="1800" dirty="0" smtClean="0">
                <a:solidFill>
                  <a:srgbClr val="AE0606"/>
                </a:solidFill>
              </a:rPr>
              <a:t>tate </a:t>
            </a:r>
            <a:r>
              <a:rPr lang="fi-FI" sz="1800" dirty="0" err="1" smtClean="0">
                <a:solidFill>
                  <a:srgbClr val="AE0606"/>
                </a:solidFill>
              </a:rPr>
              <a:t>Nobility</a:t>
            </a:r>
            <a:endParaRPr lang="fi-FI" sz="1800" dirty="0" smtClean="0">
              <a:solidFill>
                <a:srgbClr val="AE0606"/>
              </a:solidFill>
            </a:endParaRPr>
          </a:p>
          <a:p>
            <a:pPr marL="582930" lvl="1" indent="-285750">
              <a:buFontTx/>
              <a:buChar char="-"/>
            </a:pPr>
            <a:r>
              <a:rPr lang="fi-FI" sz="1800" dirty="0" smtClean="0">
                <a:solidFill>
                  <a:srgbClr val="AE0606"/>
                </a:solidFill>
              </a:rPr>
              <a:t>Homo </a:t>
            </a:r>
            <a:r>
              <a:rPr lang="fi-FI" sz="1800" dirty="0" err="1" smtClean="0">
                <a:solidFill>
                  <a:srgbClr val="AE0606"/>
                </a:solidFill>
              </a:rPr>
              <a:t>Academicus</a:t>
            </a:r>
            <a:endParaRPr lang="fi-FI" sz="1800" dirty="0" smtClean="0">
              <a:solidFill>
                <a:srgbClr val="AE0606"/>
              </a:solidFill>
            </a:endParaRPr>
          </a:p>
          <a:p>
            <a:pPr marL="582930" lvl="1" indent="-285750">
              <a:buFontTx/>
              <a:buChar char="-"/>
            </a:pPr>
            <a:r>
              <a:rPr lang="fi-FI" sz="1800" dirty="0" err="1" smtClean="0">
                <a:solidFill>
                  <a:srgbClr val="AE0606"/>
                </a:solidFill>
              </a:rPr>
              <a:t>Distinction</a:t>
            </a:r>
            <a:endParaRPr lang="fi-FI" sz="1800" dirty="0" smtClean="0">
              <a:solidFill>
                <a:srgbClr val="AE0606"/>
              </a:solidFill>
            </a:endParaRPr>
          </a:p>
          <a:p>
            <a:pPr marL="285750" indent="-285750">
              <a:buFontTx/>
              <a:buChar char="-"/>
            </a:pPr>
            <a:r>
              <a:rPr lang="fi-FI" sz="2000" dirty="0" smtClean="0">
                <a:solidFill>
                  <a:srgbClr val="AE0606"/>
                </a:solidFill>
              </a:rPr>
              <a:t>Michel Foucault</a:t>
            </a:r>
          </a:p>
          <a:p>
            <a:pPr marL="582930" lvl="1" indent="-285750">
              <a:buFontTx/>
              <a:buChar char="-"/>
            </a:pPr>
            <a:r>
              <a:rPr lang="fi-FI" sz="1800" dirty="0" smtClean="0">
                <a:solidFill>
                  <a:srgbClr val="AE0606"/>
                </a:solidFill>
              </a:rPr>
              <a:t>Tarkkailla ja rangaista</a:t>
            </a:r>
            <a:endParaRPr lang="fi-FI" sz="18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 rot="19425358">
            <a:off x="78414" y="1316919"/>
            <a:ext cx="2010747" cy="923330"/>
          </a:xfrm>
          <a:prstGeom prst="rect">
            <a:avLst/>
          </a:prstGeom>
          <a:solidFill>
            <a:srgbClr val="919064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chemeClr val="accent2">
                    <a:lumMod val="40000"/>
                    <a:lumOff val="60000"/>
                  </a:schemeClr>
                </a:solidFill>
              </a:rPr>
              <a:t>BITTE!</a:t>
            </a:r>
            <a:endParaRPr lang="en-US" sz="5400" b="1" dirty="0"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742597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8841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3591" y="2536048"/>
            <a:ext cx="8002923" cy="3855005"/>
          </a:xfrm>
        </p:spPr>
        <p:txBody>
          <a:bodyPr>
            <a:noAutofit/>
          </a:bodyPr>
          <a:lstStyle/>
          <a:p>
            <a:pPr marL="285750" indent="-285750">
              <a:buFontTx/>
              <a:buChar char="-"/>
            </a:pPr>
            <a:r>
              <a:rPr lang="fi-FI" dirty="0" err="1" smtClean="0">
                <a:solidFill>
                  <a:srgbClr val="AE0606"/>
                </a:solidFill>
              </a:rPr>
              <a:t>Till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slut</a:t>
            </a:r>
            <a:endParaRPr lang="fi-FI" dirty="0" smtClean="0">
              <a:solidFill>
                <a:srgbClr val="AE0606"/>
              </a:solidFill>
            </a:endParaRPr>
          </a:p>
          <a:p>
            <a:pPr marL="58293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s</a:t>
            </a:r>
            <a:r>
              <a:rPr lang="fi-FI" dirty="0" err="1" smtClean="0">
                <a:solidFill>
                  <a:srgbClr val="AE0606"/>
                </a:solidFill>
              </a:rPr>
              <a:t>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grund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lpl-grundernas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människosyn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inlärningsbegrepp</a:t>
            </a:r>
            <a:endParaRPr lang="fi-FI" dirty="0" smtClean="0">
              <a:solidFill>
                <a:srgbClr val="AE0606"/>
              </a:solidFill>
            </a:endParaRPr>
          </a:p>
          <a:p>
            <a:pPr marL="582930" lvl="1" indent="-285750">
              <a:buFontTx/>
              <a:buChar char="-"/>
            </a:pPr>
            <a:r>
              <a:rPr lang="fi-FI" dirty="0" err="1">
                <a:solidFill>
                  <a:srgbClr val="AE0606"/>
                </a:solidFill>
              </a:rPr>
              <a:t>s</a:t>
            </a:r>
            <a:r>
              <a:rPr lang="fi-FI" dirty="0" err="1" smtClean="0">
                <a:solidFill>
                  <a:srgbClr val="AE0606"/>
                </a:solidFill>
              </a:rPr>
              <a:t>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grund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uppfattningen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om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musikens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yttersta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värde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och</a:t>
            </a:r>
            <a:r>
              <a:rPr lang="fi-FI" dirty="0" smtClean="0">
                <a:solidFill>
                  <a:srgbClr val="AE0606"/>
                </a:solidFill>
              </a:rPr>
              <a:t> </a:t>
            </a:r>
            <a:r>
              <a:rPr lang="fi-FI" dirty="0" err="1" smtClean="0">
                <a:solidFill>
                  <a:srgbClr val="AE0606"/>
                </a:solidFill>
              </a:rPr>
              <a:t>betydelse</a:t>
            </a:r>
            <a:endParaRPr lang="fi-FI" dirty="0" smtClean="0">
              <a:solidFill>
                <a:srgbClr val="AE0606"/>
              </a:solidFill>
            </a:endParaRPr>
          </a:p>
          <a:p>
            <a:pPr marL="297180" lvl="1" indent="0">
              <a:buNone/>
            </a:pPr>
            <a:endParaRPr lang="fi-FI" dirty="0" smtClean="0">
              <a:solidFill>
                <a:srgbClr val="AE0606"/>
              </a:solidFill>
            </a:endParaRPr>
          </a:p>
          <a:p>
            <a:pPr marL="582930" lvl="1" indent="-285750">
              <a:buFontTx/>
              <a:buChar char="-"/>
            </a:pPr>
            <a:r>
              <a:rPr lang="fi-FI" sz="2400" dirty="0" err="1">
                <a:solidFill>
                  <a:srgbClr val="AE0606"/>
                </a:solidFill>
              </a:rPr>
              <a:t>m</a:t>
            </a:r>
            <a:r>
              <a:rPr lang="fi-FI" sz="2400" dirty="0" err="1" smtClean="0">
                <a:solidFill>
                  <a:srgbClr val="AE0606"/>
                </a:solidFill>
              </a:rPr>
              <a:t>ålet</a:t>
            </a:r>
            <a:r>
              <a:rPr lang="fi-FI" sz="2400" dirty="0" smtClean="0">
                <a:solidFill>
                  <a:srgbClr val="AE0606"/>
                </a:solidFill>
              </a:rPr>
              <a:t>  </a:t>
            </a:r>
            <a:r>
              <a:rPr lang="fi-FI" sz="2400" b="1" i="1" dirty="0" smtClean="0">
                <a:solidFill>
                  <a:srgbClr val="AE0606"/>
                </a:solidFill>
              </a:rPr>
              <a:t>en </a:t>
            </a:r>
            <a:r>
              <a:rPr lang="fi-FI" sz="2400" b="1" i="1" dirty="0" err="1" smtClean="0">
                <a:solidFill>
                  <a:srgbClr val="AE0606"/>
                </a:solidFill>
              </a:rPr>
              <a:t>äkta</a:t>
            </a:r>
            <a:r>
              <a:rPr lang="fi-FI" sz="2400" b="1" i="1" dirty="0" smtClean="0">
                <a:solidFill>
                  <a:srgbClr val="AE0606"/>
                </a:solidFill>
              </a:rPr>
              <a:t> </a:t>
            </a:r>
            <a:r>
              <a:rPr lang="fi-FI" sz="2400" b="1" i="1" dirty="0" err="1" smtClean="0">
                <a:solidFill>
                  <a:srgbClr val="AE0606"/>
                </a:solidFill>
              </a:rPr>
              <a:t>dialog</a:t>
            </a:r>
            <a:r>
              <a:rPr lang="fi-FI" sz="2400" dirty="0" smtClean="0">
                <a:solidFill>
                  <a:srgbClr val="AE0606"/>
                </a:solidFill>
              </a:rPr>
              <a:t>, en </a:t>
            </a:r>
            <a:r>
              <a:rPr lang="fi-FI" sz="2400" dirty="0" err="1" smtClean="0">
                <a:solidFill>
                  <a:srgbClr val="AE0606"/>
                </a:solidFill>
              </a:rPr>
              <a:t>gemensam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förståelse</a:t>
            </a:r>
            <a:r>
              <a:rPr lang="fi-FI" sz="2400" dirty="0" smtClean="0">
                <a:solidFill>
                  <a:srgbClr val="AE0606"/>
                </a:solidFill>
              </a:rPr>
              <a:t> för </a:t>
            </a:r>
            <a:r>
              <a:rPr lang="fi-FI" sz="2400" dirty="0" err="1" smtClean="0">
                <a:solidFill>
                  <a:srgbClr val="AE0606"/>
                </a:solidFill>
              </a:rPr>
              <a:t>görandet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och</a:t>
            </a:r>
            <a:r>
              <a:rPr lang="fi-FI" sz="2400" dirty="0" smtClean="0">
                <a:solidFill>
                  <a:srgbClr val="AE0606"/>
                </a:solidFill>
              </a:rPr>
              <a:t> </a:t>
            </a:r>
            <a:r>
              <a:rPr lang="fi-FI" sz="2400" dirty="0" err="1" smtClean="0">
                <a:solidFill>
                  <a:srgbClr val="AE0606"/>
                </a:solidFill>
              </a:rPr>
              <a:t>målen</a:t>
            </a:r>
            <a:endParaRPr lang="fi-FI" sz="2400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1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3087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108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76149" y="1957754"/>
            <a:ext cx="7730365" cy="443330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fi-FI" sz="4800" i="1" smtClean="0">
                <a:solidFill>
                  <a:srgbClr val="AE0606"/>
                </a:solidFill>
              </a:rPr>
              <a:t>Tack </a:t>
            </a:r>
            <a:r>
              <a:rPr lang="fi-FI" sz="4800" i="1" dirty="0" smtClean="0">
                <a:solidFill>
                  <a:srgbClr val="AE0606"/>
                </a:solidFill>
              </a:rPr>
              <a:t>för </a:t>
            </a:r>
            <a:r>
              <a:rPr lang="fi-FI" sz="4800" i="1" dirty="0" err="1" smtClean="0">
                <a:solidFill>
                  <a:srgbClr val="AE0606"/>
                </a:solidFill>
              </a:rPr>
              <a:t>din</a:t>
            </a:r>
            <a:r>
              <a:rPr lang="fi-FI" sz="4800" i="1" dirty="0" smtClean="0">
                <a:solidFill>
                  <a:srgbClr val="AE0606"/>
                </a:solidFill>
              </a:rPr>
              <a:t> </a:t>
            </a:r>
            <a:r>
              <a:rPr lang="fi-FI" sz="4800" i="1" dirty="0" err="1" smtClean="0">
                <a:solidFill>
                  <a:srgbClr val="AE0606"/>
                </a:solidFill>
              </a:rPr>
              <a:t>uppmärksamhet</a:t>
            </a:r>
            <a:r>
              <a:rPr lang="fi-FI" sz="4800" i="1" dirty="0" smtClean="0">
                <a:solidFill>
                  <a:srgbClr val="AE0606"/>
                </a:solidFill>
              </a:rPr>
              <a:t>!</a:t>
            </a:r>
          </a:p>
          <a:p>
            <a:pPr marL="0" indent="0">
              <a:buNone/>
            </a:pPr>
            <a:endParaRPr lang="fi-FI" sz="1600" i="1" dirty="0" smtClean="0">
              <a:solidFill>
                <a:srgbClr val="AE0606"/>
              </a:solidFill>
            </a:endParaRPr>
          </a:p>
          <a:p>
            <a:pPr marL="0" indent="0">
              <a:buNone/>
            </a:pPr>
            <a:endParaRPr lang="fi-FI" sz="1600" i="1" dirty="0" smtClean="0">
              <a:solidFill>
                <a:srgbClr val="AE0606"/>
              </a:solidFill>
            </a:endParaRPr>
          </a:p>
          <a:p>
            <a:pPr marL="0" indent="0" algn="r">
              <a:buNone/>
            </a:pPr>
            <a:r>
              <a:rPr lang="fi-FI" sz="4800" i="1" dirty="0" err="1">
                <a:solidFill>
                  <a:srgbClr val="AE0606"/>
                </a:solidFill>
              </a:rPr>
              <a:t>c</a:t>
            </a:r>
            <a:r>
              <a:rPr lang="fi-FI" sz="4800" i="1" dirty="0" err="1" smtClean="0">
                <a:solidFill>
                  <a:srgbClr val="AE0606"/>
                </a:solidFill>
              </a:rPr>
              <a:t>all</a:t>
            </a:r>
            <a:r>
              <a:rPr lang="fi-FI" sz="4800" i="1" dirty="0" smtClean="0">
                <a:solidFill>
                  <a:srgbClr val="AE0606"/>
                </a:solidFill>
              </a:rPr>
              <a:t> me </a:t>
            </a:r>
            <a:r>
              <a:rPr lang="fi-FI" sz="4800" i="1" dirty="0" err="1" smtClean="0">
                <a:solidFill>
                  <a:srgbClr val="AE0606"/>
                </a:solidFill>
              </a:rPr>
              <a:t>later</a:t>
            </a:r>
            <a:r>
              <a:rPr lang="fi-FI" sz="4800" i="1" dirty="0" smtClean="0">
                <a:solidFill>
                  <a:srgbClr val="AE0606"/>
                </a:solidFill>
              </a:rPr>
              <a:t>…</a:t>
            </a:r>
          </a:p>
          <a:p>
            <a:pPr marL="0" indent="0" algn="r">
              <a:buNone/>
            </a:pPr>
            <a:r>
              <a:rPr lang="fi-FI" sz="4800" i="1" dirty="0" smtClean="0">
                <a:solidFill>
                  <a:srgbClr val="AE0606"/>
                </a:solidFill>
              </a:rPr>
              <a:t>050 345 8332</a:t>
            </a:r>
          </a:p>
          <a:p>
            <a:pPr marL="0" indent="0" algn="r">
              <a:buNone/>
            </a:pPr>
            <a:r>
              <a:rPr lang="fi-FI" i="1" dirty="0" err="1" smtClean="0">
                <a:solidFill>
                  <a:srgbClr val="AE0606"/>
                </a:solidFill>
              </a:rPr>
              <a:t>matti.vanttinen@juvenalia.fi</a:t>
            </a:r>
            <a:endParaRPr lang="fi-FI" i="1" dirty="0">
              <a:solidFill>
                <a:srgbClr val="AE0606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696725" y="117670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9" y="659816"/>
            <a:ext cx="7730874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9384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43492" y="2323652"/>
            <a:ext cx="6920293" cy="3985103"/>
          </a:xfrm>
        </p:spPr>
        <p:txBody>
          <a:bodyPr>
            <a:normAutofit/>
          </a:bodyPr>
          <a:lstStyle/>
          <a:p>
            <a:pPr marL="742950" lvl="1" indent="-285750">
              <a:buFontTx/>
              <a:buChar char="-"/>
            </a:pPr>
            <a:r>
              <a:rPr lang="fi-FI" sz="2800" i="1" dirty="0" smtClean="0">
                <a:latin typeface="Gabriola"/>
                <a:cs typeface="Gabriola"/>
              </a:rPr>
              <a:t>”I </a:t>
            </a:r>
            <a:r>
              <a:rPr lang="fi-FI" sz="2800" i="1" dirty="0" err="1" smtClean="0">
                <a:latin typeface="Gabriola"/>
                <a:cs typeface="Gabriola"/>
              </a:rPr>
              <a:t>praktiken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vill</a:t>
            </a:r>
            <a:r>
              <a:rPr lang="fi-FI" sz="2800" i="1" dirty="0" smtClean="0">
                <a:latin typeface="Gabriola"/>
                <a:cs typeface="Gabriola"/>
              </a:rPr>
              <a:t> det </a:t>
            </a:r>
            <a:r>
              <a:rPr lang="fi-FI" sz="2800" i="1" dirty="0" err="1" smtClean="0">
                <a:latin typeface="Gabriola"/>
                <a:cs typeface="Gabriola"/>
              </a:rPr>
              <a:t>ibland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ändå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gå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så</a:t>
            </a:r>
            <a:r>
              <a:rPr lang="fi-FI" sz="2800" i="1" dirty="0" smtClean="0">
                <a:latin typeface="Gabriola"/>
                <a:cs typeface="Gabriola"/>
              </a:rPr>
              <a:t>, </a:t>
            </a:r>
            <a:r>
              <a:rPr lang="fi-FI" sz="2800" i="1" dirty="0" err="1" smtClean="0">
                <a:latin typeface="Gabriola"/>
                <a:cs typeface="Gabriola"/>
              </a:rPr>
              <a:t>att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bedömningen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utförs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bara</a:t>
            </a:r>
            <a:r>
              <a:rPr lang="fi-FI" sz="2800" i="1" dirty="0" smtClean="0">
                <a:latin typeface="Gabriola"/>
                <a:cs typeface="Gabriola"/>
              </a:rPr>
              <a:t> för </a:t>
            </a:r>
            <a:r>
              <a:rPr lang="fi-FI" sz="2800" i="1" dirty="0" err="1" smtClean="0">
                <a:latin typeface="Gabriola"/>
                <a:cs typeface="Gabriola"/>
              </a:rPr>
              <a:t>brukets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skull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eller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bedömningen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blir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på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sätt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och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vis</a:t>
            </a:r>
            <a:r>
              <a:rPr lang="fi-FI" sz="2800" i="1" dirty="0" smtClean="0">
                <a:latin typeface="Gabriola"/>
                <a:cs typeface="Gabriola"/>
              </a:rPr>
              <a:t> ett </a:t>
            </a:r>
            <a:r>
              <a:rPr lang="fi-FI" sz="2800" i="1" dirty="0" err="1" smtClean="0">
                <a:latin typeface="Gabriola"/>
                <a:cs typeface="Gabriola"/>
              </a:rPr>
              <a:t>självändamål</a:t>
            </a:r>
            <a:r>
              <a:rPr lang="fi-FI" sz="2800" i="1" dirty="0" smtClean="0">
                <a:latin typeface="Gabriola"/>
                <a:cs typeface="Gabriola"/>
              </a:rPr>
              <a:t>. 	  </a:t>
            </a:r>
          </a:p>
          <a:p>
            <a:pPr marL="742950" lvl="1" indent="-285750">
              <a:buFontTx/>
              <a:buChar char="-"/>
            </a:pPr>
            <a:r>
              <a:rPr lang="fi-FI" sz="2800" i="1" dirty="0" smtClean="0">
                <a:latin typeface="Gabriola"/>
                <a:cs typeface="Gabriola"/>
              </a:rPr>
              <a:t>I </a:t>
            </a:r>
            <a:r>
              <a:rPr lang="fi-FI" sz="2800" i="1" dirty="0" err="1" smtClean="0">
                <a:latin typeface="Gabriola"/>
                <a:cs typeface="Gabriola"/>
              </a:rPr>
              <a:t>varje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>
                <a:latin typeface="Gabriola"/>
                <a:cs typeface="Gabriola"/>
              </a:rPr>
              <a:t>f</a:t>
            </a:r>
            <a:r>
              <a:rPr lang="fi-FI" sz="2800" i="1" dirty="0" err="1" smtClean="0">
                <a:latin typeface="Gabriola"/>
                <a:cs typeface="Gabriola"/>
              </a:rPr>
              <a:t>all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måste</a:t>
            </a:r>
            <a:r>
              <a:rPr lang="fi-FI" sz="2800" i="1" dirty="0" smtClean="0">
                <a:latin typeface="Gabriola"/>
                <a:cs typeface="Gabriola"/>
              </a:rPr>
              <a:t> vi </a:t>
            </a:r>
            <a:r>
              <a:rPr lang="fi-FI" sz="2800" i="1" dirty="0" err="1" smtClean="0">
                <a:latin typeface="Gabriola"/>
                <a:cs typeface="Gabriola"/>
              </a:rPr>
              <a:t>konstatera</a:t>
            </a:r>
            <a:r>
              <a:rPr lang="fi-FI" sz="2800" i="1" dirty="0" smtClean="0">
                <a:latin typeface="Gabriola"/>
                <a:cs typeface="Gabriola"/>
              </a:rPr>
              <a:t>, </a:t>
            </a:r>
            <a:r>
              <a:rPr lang="fi-FI" sz="2800" i="1" dirty="0" err="1" smtClean="0">
                <a:latin typeface="Gabriola"/>
                <a:cs typeface="Gabriola"/>
              </a:rPr>
              <a:t>att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man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inte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alltid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ens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har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försökt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uforma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bedömningarna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enligt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deras</a:t>
            </a:r>
            <a:r>
              <a:rPr lang="fi-FI" sz="2800" i="1" dirty="0" smtClean="0">
                <a:latin typeface="Gabriola"/>
                <a:cs typeface="Gabriola"/>
              </a:rPr>
              <a:t> (</a:t>
            </a:r>
            <a:r>
              <a:rPr lang="fi-FI" sz="2800" i="1" dirty="0" err="1" smtClean="0">
                <a:latin typeface="Gabriola"/>
                <a:cs typeface="Gabriola"/>
              </a:rPr>
              <a:t>bedömningens</a:t>
            </a:r>
            <a:r>
              <a:rPr lang="fi-FI" sz="2800" i="1" dirty="0" smtClean="0">
                <a:latin typeface="Gabriola"/>
                <a:cs typeface="Gabriola"/>
              </a:rPr>
              <a:t>)  </a:t>
            </a:r>
            <a:r>
              <a:rPr lang="fi-FI" sz="2800" i="1" dirty="0" err="1" smtClean="0">
                <a:latin typeface="Gabriola"/>
                <a:cs typeface="Gabriola"/>
              </a:rPr>
              <a:t>mål</a:t>
            </a:r>
            <a:r>
              <a:rPr lang="fi-FI" sz="2800" i="1" dirty="0" smtClean="0">
                <a:latin typeface="Gabriola"/>
                <a:cs typeface="Gabriola"/>
              </a:rPr>
              <a:t>. </a:t>
            </a:r>
            <a:r>
              <a:rPr lang="fi-FI" sz="2800" i="1" dirty="0" err="1" smtClean="0">
                <a:latin typeface="Gabriola"/>
                <a:cs typeface="Gabriola"/>
              </a:rPr>
              <a:t>Kanske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dedär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målen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inte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heller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har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utretts</a:t>
            </a:r>
            <a:r>
              <a:rPr lang="fi-FI" sz="2800" i="1" dirty="0" smtClean="0">
                <a:latin typeface="Gabriola"/>
                <a:cs typeface="Gabriola"/>
              </a:rPr>
              <a:t> </a:t>
            </a:r>
            <a:r>
              <a:rPr lang="fi-FI" sz="2800" i="1" dirty="0" err="1" smtClean="0">
                <a:latin typeface="Gabriola"/>
                <a:cs typeface="Gabriola"/>
              </a:rPr>
              <a:t>tillräckligt</a:t>
            </a:r>
            <a:r>
              <a:rPr lang="fi-FI" sz="2800" i="1" dirty="0" smtClean="0">
                <a:latin typeface="Gabriola"/>
                <a:cs typeface="Gabriola"/>
              </a:rPr>
              <a:t>”.</a:t>
            </a:r>
            <a:endParaRPr lang="fi-FI" sz="2800" i="1" dirty="0">
              <a:latin typeface="Gabriola"/>
              <a:cs typeface="Gabriola"/>
            </a:endParaRPr>
          </a:p>
          <a:p>
            <a:pPr marL="365760" lvl="1" indent="0">
              <a:buNone/>
            </a:pPr>
            <a:r>
              <a:rPr lang="fi-FI" sz="2800" i="1" dirty="0">
                <a:latin typeface="Gabriola"/>
                <a:cs typeface="Gabriola"/>
              </a:rPr>
              <a:t> T. </a:t>
            </a:r>
            <a:r>
              <a:rPr lang="fi-FI" sz="2800" i="1" dirty="0" err="1">
                <a:latin typeface="Gabriola"/>
                <a:cs typeface="Gabriola"/>
              </a:rPr>
              <a:t>Vahervuo</a:t>
            </a:r>
            <a:r>
              <a:rPr lang="fi-FI" sz="2800" i="1" dirty="0">
                <a:latin typeface="Gabriola"/>
                <a:cs typeface="Gabriola"/>
              </a:rPr>
              <a:t>, </a:t>
            </a:r>
            <a:r>
              <a:rPr lang="fi-FI" sz="2800" i="1" dirty="0" smtClean="0">
                <a:latin typeface="Gabriola"/>
                <a:cs typeface="Gabriola"/>
              </a:rPr>
              <a:t>1958	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4696725" y="117670"/>
            <a:ext cx="337150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dirty="0" smtClean="0">
                <a:solidFill>
                  <a:srgbClr val="AE0606"/>
                </a:solidFill>
              </a:rPr>
              <a:t>Österbotten 160817 </a:t>
            </a:r>
            <a:endParaRPr lang="en-US" dirty="0">
              <a:solidFill>
                <a:srgbClr val="AE0606"/>
              </a:solidFill>
            </a:endParaRP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510448" y="659816"/>
            <a:ext cx="7453337" cy="367848"/>
          </a:xfrm>
        </p:spPr>
        <p:txBody>
          <a:bodyPr>
            <a:normAutofit fontScale="90000"/>
          </a:bodyPr>
          <a:lstStyle/>
          <a:p>
            <a:r>
              <a:rPr lang="en-US" sz="1600" dirty="0" err="1" smtClean="0">
                <a:solidFill>
                  <a:srgbClr val="AE0606"/>
                </a:solidFill>
              </a:rPr>
              <a:t>Bedömning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eleverna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som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stöd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för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inlärningen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och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en</a:t>
            </a:r>
            <a:r>
              <a:rPr lang="en-US" sz="1600" dirty="0" smtClean="0">
                <a:solidFill>
                  <a:srgbClr val="AE0606"/>
                </a:solidFill>
              </a:rPr>
              <a:t> del </a:t>
            </a:r>
            <a:r>
              <a:rPr lang="en-US" sz="1600" dirty="0" err="1" smtClean="0">
                <a:solidFill>
                  <a:srgbClr val="AE0606"/>
                </a:solidFill>
              </a:rPr>
              <a:t>av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r>
              <a:rPr lang="en-US" sz="1600" dirty="0" err="1" smtClean="0">
                <a:solidFill>
                  <a:srgbClr val="AE0606"/>
                </a:solidFill>
              </a:rPr>
              <a:t>verksamhetskulturen</a:t>
            </a:r>
            <a:r>
              <a:rPr lang="en-US" sz="1600" dirty="0" smtClean="0">
                <a:solidFill>
                  <a:srgbClr val="AE0606"/>
                </a:solidFill>
              </a:rPr>
              <a:t> </a:t>
            </a:r>
            <a:endParaRPr lang="en-US" sz="1600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30982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ustin">
  <a:themeElements>
    <a:clrScheme name="Pohjanmaa">
      <a:dk1>
        <a:srgbClr val="83CE0E"/>
      </a:dk1>
      <a:lt1>
        <a:srgbClr val="E5FFC8"/>
      </a:lt1>
      <a:dk2>
        <a:srgbClr val="1A8E2D"/>
      </a:dk2>
      <a:lt2>
        <a:srgbClr val="C2F941"/>
      </a:lt2>
      <a:accent1>
        <a:srgbClr val="D1AC13"/>
      </a:accent1>
      <a:accent2>
        <a:srgbClr val="D5860D"/>
      </a:accent2>
      <a:accent3>
        <a:srgbClr val="A94716"/>
      </a:accent3>
      <a:accent4>
        <a:srgbClr val="AC8B2E"/>
      </a:accent4>
      <a:accent5>
        <a:srgbClr val="AE0606"/>
      </a:accent5>
      <a:accent6>
        <a:srgbClr val="A03514"/>
      </a:accent6>
      <a:hlink>
        <a:srgbClr val="75C377"/>
      </a:hlink>
      <a:folHlink>
        <a:srgbClr val="05F069"/>
      </a:folHlink>
    </a:clrScheme>
    <a:fontScheme name="Austin">
      <a:maj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중고딕"/>
        <a:font script="Hans" typeface="微软雅黑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ustin">
      <a:fillStyleLst>
        <a:solidFill>
          <a:schemeClr val="phClr"/>
        </a:solidFill>
        <a:gradFill rotWithShape="1">
          <a:gsLst>
            <a:gs pos="0">
              <a:schemeClr val="phClr">
                <a:tint val="20000"/>
                <a:satMod val="180000"/>
                <a:lumMod val="98000"/>
              </a:schemeClr>
            </a:gs>
            <a:gs pos="40000">
              <a:schemeClr val="phClr">
                <a:tint val="30000"/>
                <a:satMod val="260000"/>
                <a:lumMod val="84000"/>
              </a:schemeClr>
            </a:gs>
            <a:gs pos="100000">
              <a:schemeClr val="phClr">
                <a:tint val="100000"/>
                <a:satMod val="110000"/>
                <a:lumMod val="100000"/>
              </a:schemeClr>
            </a:gs>
          </a:gsLst>
          <a:lin ang="504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75000"/>
                <a:satMod val="120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>
            <a:bevelT w="50800" h="12700" prst="softRound"/>
          </a:sp3d>
        </a:effectStyle>
        <a:effectStyle>
          <a:effectLst>
            <a:outerShdw blurRad="44450" dist="50800" dir="5400000" sx="96000" rotWithShape="0">
              <a:srgbClr val="000000">
                <a:alpha val="3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20400000"/>
            </a:lightRig>
          </a:scene3d>
          <a:sp3d contourW="15875" prstMaterial="metal">
            <a:bevelT w="101600" h="25400" prst="softRound"/>
            <a:contourClr>
              <a:schemeClr val="phClr">
                <a:shade val="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94000"/>
                <a:satMod val="114000"/>
                <a:lumMod val="96000"/>
              </a:schemeClr>
            </a:gs>
            <a:gs pos="62000">
              <a:schemeClr val="phClr">
                <a:tint val="92000"/>
                <a:shade val="66000"/>
                <a:satMod val="110000"/>
                <a:lumMod val="80000"/>
              </a:schemeClr>
            </a:gs>
            <a:gs pos="100000">
              <a:schemeClr val="phClr">
                <a:tint val="89000"/>
                <a:shade val="62000"/>
                <a:satMod val="110000"/>
                <a:lumMod val="7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80000"/>
                <a:shade val="58000"/>
              </a:schemeClr>
              <a:schemeClr val="phClr">
                <a:tint val="73000"/>
                <a:shade val="68000"/>
                <a:satMod val="15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Austin.thmx</Template>
  <TotalTime>3991</TotalTime>
  <Words>4154</Words>
  <Application>Microsoft Office PowerPoint</Application>
  <PresentationFormat>Bildspel på skärmen (4:3)</PresentationFormat>
  <Paragraphs>645</Paragraphs>
  <Slides>83</Slides>
  <Notes>71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Bildrubriker</vt:lpstr>
      </vt:variant>
      <vt:variant>
        <vt:i4>83</vt:i4>
      </vt:variant>
    </vt:vector>
  </HeadingPairs>
  <TitlesOfParts>
    <vt:vector size="84" baseType="lpstr">
      <vt:lpstr>Austin</vt:lpstr>
      <vt:lpstr>Bedömning av eleverna  som stöd för inlärningen och en del av verksamhets-kulturen </vt:lpstr>
      <vt:lpstr>Bedömning av eleverna som stöd för inlärningen och en del av verksamhetskulturen</vt:lpstr>
      <vt:lpstr>Bedömning av eleverna som stöd för inlärningen och en del av verksamhetskulturen </vt:lpstr>
      <vt:lpstr>Bedömning av eleverna som stöd för inlärningen och en del av verksamhetskulturen</vt:lpstr>
      <vt:lpstr>Bedömning av eleverna som stöd för inlärningen och en del av verksamhetskulturen </vt:lpstr>
      <vt:lpstr>Bedömning av eleverna som stöd för inlärningen och en del av verksamhetskulturen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PowerPoint-presentation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PowerPoint-presentation</vt:lpstr>
      <vt:lpstr>Bedömning av eleverna som stöd för inlärningen och en del av verksamhetskulturen </vt:lpstr>
      <vt:lpstr>PowerPoint-presentation</vt:lpstr>
      <vt:lpstr>Bedömning av eleverna som stöd för inlärningen och en del av verksamhetskulturen</vt:lpstr>
      <vt:lpstr>PowerPoint-presentation</vt:lpstr>
      <vt:lpstr>Bedömning av eleverna som stöd för inlärningen och en del av verksamhetskulturen </vt:lpstr>
      <vt:lpstr>PowerPoint-presentation</vt:lpstr>
      <vt:lpstr>PowerPoint-presentation</vt:lpstr>
      <vt:lpstr>PowerPoint-presentation</vt:lpstr>
      <vt:lpstr>Bedömning av eleverna som stöd för inlärningen och en del av verksamhetskulturen </vt:lpstr>
      <vt:lpstr>PowerPoint-presentation</vt:lpstr>
      <vt:lpstr>Bedömning av eleverna som stöd för inlärningen och en del av verksamhetskulturen </vt:lpstr>
      <vt:lpstr>Bedömning av eleverna som stöd för inlärningen och en del av verksamhetskulturen </vt:lpstr>
      <vt:lpstr>PowerPoint-presentation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Elevernas bedömning som stöd för inlärningen och en del av verksamhetskulturen </vt:lpstr>
      <vt:lpstr>PowerPoint-presentation</vt:lpstr>
      <vt:lpstr>Bedömning av eleverna som stöd för inlärningen och en del av verksamhetskulturen </vt:lpstr>
      <vt:lpstr>Bedömning av eleverna som stöd för inlärningen och en del av verksamhetskulturen</vt:lpstr>
      <vt:lpstr>PowerPoint-presentation</vt:lpstr>
      <vt:lpstr>Bedömning av eleverna som stöd för inlärningen och en del av verksamhetskulturen </vt:lpstr>
      <vt:lpstr>PowerPoint-presentation</vt:lpstr>
      <vt:lpstr>PowerPoint-presentation</vt:lpstr>
      <vt:lpstr>Bedömning av eleverna som stöd för inlärningen och en del av verksamhetskulturen </vt:lpstr>
      <vt:lpstr>Bedömning av eleverna som stöd för inlärningen och en del av verksamhetskulturen</vt:lpstr>
      <vt:lpstr>Bedömning av eleverna som stöd för inlärningen och en del av verksamhetskulturen </vt:lpstr>
      <vt:lpstr>Bedömning av eleverna som stöd för inlärningen och en del av verksamhetskulturen </vt:lpstr>
      <vt:lpstr>Elevernas bedömning som stöd för inlärningen och en del av verksamhetskulturen </vt:lpstr>
      <vt:lpstr>Bedömningen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PowerPoint-presentation</vt:lpstr>
      <vt:lpstr>Bedöming av eleverna som stöd för inlärningen och en del av verksamhetskulturen </vt:lpstr>
      <vt:lpstr>PowerPoint-presentation</vt:lpstr>
      <vt:lpstr>Bedömning av eleverna som stöd för inlärningen och en del av verksamhetskulturen </vt:lpstr>
      <vt:lpstr>PowerPoint-presentation</vt:lpstr>
      <vt:lpstr>PowerPoint-presentation</vt:lpstr>
      <vt:lpstr>PowerPoint-presentation</vt:lpstr>
      <vt:lpstr>PowerPoint-presentation</vt:lpstr>
      <vt:lpstr>Bedömning av eleverna som stöd för inlärningen och en del av verksamhetskulturen </vt:lpstr>
      <vt:lpstr>Bedömningen eleverna som stöd för inlärningen och en del av verksamhetskulturen </vt:lpstr>
      <vt:lpstr>Bedömningen av eleverna som stöd för inlärningen och en del av verksamheten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 inlärningen och en del av verksamhetskulturen </vt:lpstr>
      <vt:lpstr>Bedömning av eleverna som stöd för inlärningen och en del av verksamhetskulturen </vt:lpstr>
      <vt:lpstr>Bedöming av eleverna som stöd för inlärningen och en del av verksamhetskulturen </vt:lpstr>
      <vt:lpstr>Bedömning av eleverna som stöd för inlärningen och en del av verksamhetskulturen </vt:lpstr>
      <vt:lpstr>Bedöming av eleverna som stöd för inlärningen och en del av verksamhetskulturen </vt:lpstr>
      <vt:lpstr>Bedöming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Bedömningen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inlärningen och en del av verksamhetskulturen </vt:lpstr>
      <vt:lpstr>Bedömning av eleverna som stöd för  inlärningen och en del av verksamhetskulturen </vt:lpstr>
      <vt:lpstr>Bedömning av eleverna som stöd för inlärningen och en del av verksamhetskulturen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Oppilaiden arviointi:  mitä se on &amp; mitä se ei ole</dc:title>
  <dc:creator>Matti Vänttinen</dc:creator>
  <cp:lastModifiedBy>christina</cp:lastModifiedBy>
  <cp:revision>460</cp:revision>
  <cp:lastPrinted>2017-08-13T13:37:27Z</cp:lastPrinted>
  <dcterms:created xsi:type="dcterms:W3CDTF">2015-10-14T07:39:48Z</dcterms:created>
  <dcterms:modified xsi:type="dcterms:W3CDTF">2017-08-13T15:21:46Z</dcterms:modified>
</cp:coreProperties>
</file>