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85"/>
  </p:notesMasterIdLst>
  <p:sldIdLst>
    <p:sldId id="256" r:id="rId2"/>
    <p:sldId id="334" r:id="rId3"/>
    <p:sldId id="342" r:id="rId4"/>
    <p:sldId id="357" r:id="rId5"/>
    <p:sldId id="356" r:id="rId6"/>
    <p:sldId id="335" r:id="rId7"/>
    <p:sldId id="319" r:id="rId8"/>
    <p:sldId id="258" r:id="rId9"/>
    <p:sldId id="259" r:id="rId10"/>
    <p:sldId id="260" r:id="rId11"/>
    <p:sldId id="261" r:id="rId12"/>
    <p:sldId id="262" r:id="rId13"/>
    <p:sldId id="263" r:id="rId14"/>
    <p:sldId id="264" r:id="rId15"/>
    <p:sldId id="265" r:id="rId16"/>
    <p:sldId id="266" r:id="rId17"/>
    <p:sldId id="337" r:id="rId18"/>
    <p:sldId id="268" r:id="rId19"/>
    <p:sldId id="270" r:id="rId20"/>
    <p:sldId id="271" r:id="rId21"/>
    <p:sldId id="275" r:id="rId22"/>
    <p:sldId id="276" r:id="rId23"/>
    <p:sldId id="318" r:id="rId24"/>
    <p:sldId id="277" r:id="rId25"/>
    <p:sldId id="278" r:id="rId26"/>
    <p:sldId id="279" r:id="rId27"/>
    <p:sldId id="280" r:id="rId28"/>
    <p:sldId id="281" r:id="rId29"/>
    <p:sldId id="282" r:id="rId30"/>
    <p:sldId id="283" r:id="rId31"/>
    <p:sldId id="284" r:id="rId32"/>
    <p:sldId id="285" r:id="rId33"/>
    <p:sldId id="286" r:id="rId34"/>
    <p:sldId id="325" r:id="rId35"/>
    <p:sldId id="287" r:id="rId36"/>
    <p:sldId id="288" r:id="rId37"/>
    <p:sldId id="289" r:id="rId38"/>
    <p:sldId id="317" r:id="rId39"/>
    <p:sldId id="343" r:id="rId40"/>
    <p:sldId id="320" r:id="rId41"/>
    <p:sldId id="326" r:id="rId42"/>
    <p:sldId id="327" r:id="rId43"/>
    <p:sldId id="344" r:id="rId44"/>
    <p:sldId id="345" r:id="rId45"/>
    <p:sldId id="346" r:id="rId46"/>
    <p:sldId id="347" r:id="rId47"/>
    <p:sldId id="348" r:id="rId48"/>
    <p:sldId id="299" r:id="rId49"/>
    <p:sldId id="349" r:id="rId50"/>
    <p:sldId id="321" r:id="rId51"/>
    <p:sldId id="350" r:id="rId52"/>
    <p:sldId id="338" r:id="rId53"/>
    <p:sldId id="339" r:id="rId54"/>
    <p:sldId id="351" r:id="rId55"/>
    <p:sldId id="341" r:id="rId56"/>
    <p:sldId id="353" r:id="rId57"/>
    <p:sldId id="354" r:id="rId58"/>
    <p:sldId id="355" r:id="rId59"/>
    <p:sldId id="336" r:id="rId60"/>
    <p:sldId id="322" r:id="rId61"/>
    <p:sldId id="300" r:id="rId62"/>
    <p:sldId id="301" r:id="rId63"/>
    <p:sldId id="302" r:id="rId64"/>
    <p:sldId id="303" r:id="rId65"/>
    <p:sldId id="304" r:id="rId66"/>
    <p:sldId id="305" r:id="rId67"/>
    <p:sldId id="306" r:id="rId68"/>
    <p:sldId id="307" r:id="rId69"/>
    <p:sldId id="308" r:id="rId70"/>
    <p:sldId id="309" r:id="rId71"/>
    <p:sldId id="310" r:id="rId72"/>
    <p:sldId id="331" r:id="rId73"/>
    <p:sldId id="311" r:id="rId74"/>
    <p:sldId id="312" r:id="rId75"/>
    <p:sldId id="313" r:id="rId76"/>
    <p:sldId id="314" r:id="rId77"/>
    <p:sldId id="323" r:id="rId78"/>
    <p:sldId id="316" r:id="rId79"/>
    <p:sldId id="324" r:id="rId80"/>
    <p:sldId id="332" r:id="rId81"/>
    <p:sldId id="333" r:id="rId82"/>
    <p:sldId id="329" r:id="rId83"/>
    <p:sldId id="330"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autoAdjust="0"/>
    <p:restoredTop sz="94570" autoAdjust="0"/>
  </p:normalViewPr>
  <p:slideViewPr>
    <p:cSldViewPr snapToGrid="0" snapToObjects="1">
      <p:cViewPr varScale="1">
        <p:scale>
          <a:sx n="81" d="100"/>
          <a:sy n="81" d="100"/>
        </p:scale>
        <p:origin x="-1544" y="-120"/>
      </p:cViewPr>
      <p:guideLst>
        <p:guide orient="horz" pos="2160"/>
        <p:guide pos="2880"/>
      </p:guideLst>
    </p:cSldViewPr>
  </p:slideViewPr>
  <p:outlineViewPr>
    <p:cViewPr>
      <p:scale>
        <a:sx n="33" d="100"/>
        <a:sy n="33" d="100"/>
      </p:scale>
      <p:origin x="0" y="4447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EBD97B-0178-DC41-B7F4-5A29F27C0452}" type="datetimeFigureOut">
              <a:rPr lang="en-US" smtClean="0"/>
              <a:t>30.6.17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ADCA15-941C-DF42-B7E0-7B58269DF3CF}" type="slidenum">
              <a:rPr lang="en-US" smtClean="0"/>
              <a:t>‹#›</a:t>
            </a:fld>
            <a:endParaRPr lang="en-US"/>
          </a:p>
        </p:txBody>
      </p:sp>
    </p:spTree>
    <p:extLst>
      <p:ext uri="{BB962C8B-B14F-4D97-AF65-F5344CB8AC3E}">
        <p14:creationId xmlns:p14="http://schemas.microsoft.com/office/powerpoint/2010/main" val="27983724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3</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20</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21</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22</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24</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25</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26</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27</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28</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29</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00150" lvl="2" indent="-285750">
              <a:buFontTx/>
              <a:buChar char="-"/>
            </a:pPr>
            <a:r>
              <a:rPr lang="fi-FI" dirty="0" smtClean="0"/>
              <a:t>sädekehä- eli </a:t>
            </a:r>
            <a:r>
              <a:rPr lang="fi-FI" dirty="0" err="1" smtClean="0"/>
              <a:t>haloefekti</a:t>
            </a:r>
            <a:r>
              <a:rPr lang="fi-FI" dirty="0" smtClean="0"/>
              <a:t> </a:t>
            </a:r>
          </a:p>
          <a:p>
            <a:pPr marL="1200150" lvl="2" indent="-285750">
              <a:buFontTx/>
              <a:buChar char="-"/>
            </a:pPr>
            <a:r>
              <a:rPr lang="fi-FI" dirty="0" smtClean="0"/>
              <a:t>riippuvuusvaikutus </a:t>
            </a:r>
          </a:p>
          <a:p>
            <a:pPr marL="1200150" lvl="2" indent="-285750">
              <a:buFontTx/>
              <a:buChar char="-"/>
            </a:pPr>
            <a:r>
              <a:rPr lang="fi-FI" dirty="0" smtClean="0"/>
              <a:t>reaktioiden yleisen yhdenmukaisuuden virhe </a:t>
            </a:r>
          </a:p>
          <a:p>
            <a:pPr marL="1200150" lvl="2" indent="-285750">
              <a:buFontTx/>
              <a:buChar char="-"/>
            </a:pPr>
            <a:r>
              <a:rPr lang="fi-FI" dirty="0" smtClean="0"/>
              <a:t>epäröimisvirhe </a:t>
            </a:r>
          </a:p>
          <a:p>
            <a:pPr marL="1200150" lvl="2" indent="-285750">
              <a:buFontTx/>
              <a:buChar char="-"/>
            </a:pPr>
            <a:r>
              <a:rPr lang="fi-FI" dirty="0" smtClean="0"/>
              <a:t>korostamisvirhe </a:t>
            </a:r>
          </a:p>
          <a:p>
            <a:pPr marL="1200150" lvl="2" indent="-285750">
              <a:buFontTx/>
              <a:buChar char="-"/>
            </a:pPr>
            <a:r>
              <a:rPr lang="fi-FI" dirty="0" smtClean="0"/>
              <a:t>vaatimustasovirhe </a:t>
            </a:r>
          </a:p>
          <a:p>
            <a:pPr marL="1200150" lvl="2" indent="-285750">
              <a:buFontTx/>
              <a:buChar char="-"/>
            </a:pPr>
            <a:r>
              <a:rPr lang="fi-FI" dirty="0" smtClean="0"/>
              <a:t>kriteerien muuttumisvirhe…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30</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4</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31</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32</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33</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34</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35</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36</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37</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38</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39</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40</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5</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fi-FI" dirty="0" smtClean="0"/>
              <a:t>ihmiskäsitys ja oppimiskäsitys ovat aina opetuksen ja arvioinninkin taustalla joko tietoisesti tunnistettuina tai tunnistamattomina</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43</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44</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45</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46</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fi-FI" dirty="0" smtClean="0"/>
              <a:t>, arvioinnin ajoittaminen, arviointitiedon viestintä mietittävä uudestaan; onko mietitty, mitä tämä voisi olla musiikkioppilaitoksissa?</a:t>
            </a:r>
          </a:p>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47</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48</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49</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457200" rtl="0" eaLnBrk="1" fontAlgn="auto" latinLnBrk="0" hangingPunct="1">
              <a:lnSpc>
                <a:spcPct val="100000"/>
              </a:lnSpc>
              <a:spcBef>
                <a:spcPts val="0"/>
              </a:spcBef>
              <a:spcAft>
                <a:spcPts val="0"/>
              </a:spcAft>
              <a:buClrTx/>
              <a:buSzTx/>
              <a:buFontTx/>
              <a:buChar char="-"/>
              <a:tabLst/>
              <a:defRPr/>
            </a:pPr>
            <a:r>
              <a:rPr lang="fi-FI" dirty="0" smtClean="0"/>
              <a:t>vakiintuneet käytännöt ovat perustuneet vahvasti arvioinnin yhtenäisyyden ideaaliin, järjestykseen asettamiseen (tasosuoritukset ja niiden arvosanat; lukukausiarvioinnin arvosanat)</a:t>
            </a:r>
          </a:p>
          <a:p>
            <a:pPr marL="1200150" lvl="2" indent="-285750">
              <a:buFontTx/>
              <a:buChar char="-"/>
            </a:pPr>
            <a:r>
              <a:rPr lang="fi-FI" dirty="0" err="1" smtClean="0"/>
              <a:t>itsearviointi</a:t>
            </a:r>
            <a:r>
              <a:rPr lang="fi-FI" dirty="0" smtClean="0"/>
              <a:t> ei tässä tarkoita sitä, että oppilas alkaisi antaa itselleen numeroita</a:t>
            </a:r>
          </a:p>
          <a:p>
            <a:pPr marL="1200150" lvl="2" indent="-285750">
              <a:buFontTx/>
              <a:buChar char="-"/>
            </a:pPr>
            <a:r>
              <a:rPr lang="fi-FI" dirty="0" smtClean="0"/>
              <a:t>eli arvioinnin tavoite on muuttunut </a:t>
            </a:r>
          </a:p>
          <a:p>
            <a:pPr marL="1200150" marR="0" lvl="2" indent="-285750" algn="l" defTabSz="457200" rtl="0" eaLnBrk="1" fontAlgn="auto" latinLnBrk="0" hangingPunct="1">
              <a:lnSpc>
                <a:spcPct val="100000"/>
              </a:lnSpc>
              <a:spcBef>
                <a:spcPts val="0"/>
              </a:spcBef>
              <a:spcAft>
                <a:spcPts val="0"/>
              </a:spcAft>
              <a:buClrTx/>
              <a:buSzTx/>
              <a:buFontTx/>
              <a:buChar char="-"/>
              <a:tabLst/>
              <a:defRPr/>
            </a:pPr>
            <a:r>
              <a:rPr lang="fi-FI" dirty="0" smtClean="0"/>
              <a:t>Onko meillä konkreettisia välineitä tai menettelytapoja uudelleen painottuvan arvioinnin toteuttamiseen</a:t>
            </a:r>
          </a:p>
          <a:p>
            <a:pPr marL="1200150" lvl="2" indent="-285750">
              <a:buFontTx/>
              <a:buChar char="-"/>
            </a:pPr>
            <a:endParaRPr lang="fi-FI" dirty="0" smtClean="0"/>
          </a:p>
          <a:p>
            <a:pPr marL="171450" marR="0" lvl="1" indent="-171450" algn="l" defTabSz="457200" rtl="0" eaLnBrk="1" fontAlgn="auto" latinLnBrk="0" hangingPunct="1">
              <a:lnSpc>
                <a:spcPct val="100000"/>
              </a:lnSpc>
              <a:spcBef>
                <a:spcPts val="0"/>
              </a:spcBef>
              <a:spcAft>
                <a:spcPts val="0"/>
              </a:spcAft>
              <a:buClrTx/>
              <a:buSzTx/>
              <a:buFontTx/>
              <a:buChar char="-"/>
              <a:tabLst/>
              <a:defRPr/>
            </a:pPr>
            <a:endParaRPr lang="fi-FI"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50</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457200" rtl="0" eaLnBrk="1" fontAlgn="auto" latinLnBrk="0" hangingPunct="1">
              <a:lnSpc>
                <a:spcPct val="100000"/>
              </a:lnSpc>
              <a:spcBef>
                <a:spcPts val="0"/>
              </a:spcBef>
              <a:spcAft>
                <a:spcPts val="0"/>
              </a:spcAft>
              <a:buClrTx/>
              <a:buSzTx/>
              <a:buFontTx/>
              <a:buChar char="-"/>
              <a:tabLst/>
              <a:defRPr/>
            </a:pPr>
            <a:r>
              <a:rPr lang="fi-FI" dirty="0" smtClean="0"/>
              <a:t>vakiintuneet käytännöt ovat perustuneet vahvasti arvioinnin yhtenäisyyden ideaaliin, järjestykseen asettamiseen (tasosuoritukset ja niiden arvosanat; lukukausiarvioinnin arvosanat)</a:t>
            </a:r>
          </a:p>
          <a:p>
            <a:pPr marL="1200150" lvl="2" indent="-285750">
              <a:buFontTx/>
              <a:buChar char="-"/>
            </a:pPr>
            <a:r>
              <a:rPr lang="fi-FI" dirty="0" err="1" smtClean="0"/>
              <a:t>itsearviointi</a:t>
            </a:r>
            <a:r>
              <a:rPr lang="fi-FI" dirty="0" smtClean="0"/>
              <a:t> ei tässä tarkoita sitä, että oppilas alkaisi antaa itselleen numeroita</a:t>
            </a:r>
          </a:p>
          <a:p>
            <a:pPr marL="1200150" lvl="2" indent="-285750">
              <a:buFontTx/>
              <a:buChar char="-"/>
            </a:pPr>
            <a:r>
              <a:rPr lang="fi-FI" dirty="0" smtClean="0"/>
              <a:t>eli arvioinnin tavoite on muuttunut </a:t>
            </a:r>
          </a:p>
          <a:p>
            <a:pPr marL="1200150" marR="0" lvl="2" indent="-285750" algn="l" defTabSz="457200" rtl="0" eaLnBrk="1" fontAlgn="auto" latinLnBrk="0" hangingPunct="1">
              <a:lnSpc>
                <a:spcPct val="100000"/>
              </a:lnSpc>
              <a:spcBef>
                <a:spcPts val="0"/>
              </a:spcBef>
              <a:spcAft>
                <a:spcPts val="0"/>
              </a:spcAft>
              <a:buClrTx/>
              <a:buSzTx/>
              <a:buFontTx/>
              <a:buChar char="-"/>
              <a:tabLst/>
              <a:defRPr/>
            </a:pPr>
            <a:r>
              <a:rPr lang="fi-FI" dirty="0" smtClean="0"/>
              <a:t>Onko meillä konkreettisia välineitä tai menettelytapoja uudelleen painottuvan arvioinnin toteuttamiseen</a:t>
            </a:r>
          </a:p>
          <a:p>
            <a:pPr marL="1200150" lvl="2" indent="-285750">
              <a:buFontTx/>
              <a:buChar char="-"/>
            </a:pPr>
            <a:endParaRPr lang="fi-FI" dirty="0" smtClean="0"/>
          </a:p>
          <a:p>
            <a:pPr marL="171450" marR="0" lvl="1" indent="-171450" algn="l" defTabSz="457200" rtl="0" eaLnBrk="1" fontAlgn="auto" latinLnBrk="0" hangingPunct="1">
              <a:lnSpc>
                <a:spcPct val="100000"/>
              </a:lnSpc>
              <a:spcBef>
                <a:spcPts val="0"/>
              </a:spcBef>
              <a:spcAft>
                <a:spcPts val="0"/>
              </a:spcAft>
              <a:buClrTx/>
              <a:buSzTx/>
              <a:buFontTx/>
              <a:buChar char="-"/>
              <a:tabLst/>
              <a:defRPr/>
            </a:pPr>
            <a:endParaRPr lang="fi-FI"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51</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52</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Kokeet</a:t>
            </a:r>
            <a:r>
              <a:rPr lang="en-US" dirty="0" smtClean="0"/>
              <a:t>, </a:t>
            </a:r>
            <a:r>
              <a:rPr lang="en-US" dirty="0" err="1" smtClean="0"/>
              <a:t>arvosana-asteikko</a:t>
            </a:r>
            <a:endParaRPr lang="en-US" dirty="0" smtClean="0"/>
          </a:p>
          <a:p>
            <a:pPr marL="171450" indent="-171450">
              <a:buFontTx/>
              <a:buChar char="-"/>
            </a:pPr>
            <a:r>
              <a:rPr lang="en-US" dirty="0" err="1" smtClean="0"/>
              <a:t>Mitä</a:t>
            </a:r>
            <a:r>
              <a:rPr lang="en-US" dirty="0" smtClean="0"/>
              <a:t> </a:t>
            </a:r>
            <a:r>
              <a:rPr lang="en-US" dirty="0" err="1" smtClean="0"/>
              <a:t>opettaja</a:t>
            </a:r>
            <a:r>
              <a:rPr lang="en-US" baseline="0" dirty="0" smtClean="0"/>
              <a:t> </a:t>
            </a:r>
            <a:r>
              <a:rPr lang="en-US" baseline="0" dirty="0" err="1" smtClean="0"/>
              <a:t>tekee</a:t>
            </a:r>
            <a:r>
              <a:rPr lang="en-US" baseline="0" dirty="0" smtClean="0"/>
              <a:t>, </a:t>
            </a:r>
            <a:r>
              <a:rPr lang="en-US" baseline="0" dirty="0" err="1" smtClean="0"/>
              <a:t>kuka</a:t>
            </a:r>
            <a:r>
              <a:rPr lang="en-US" baseline="0" dirty="0" smtClean="0"/>
              <a:t> </a:t>
            </a:r>
            <a:r>
              <a:rPr lang="en-US" baseline="0" dirty="0" err="1" smtClean="0"/>
              <a:t>allekirjoittaa</a:t>
            </a:r>
            <a:r>
              <a:rPr lang="en-US" baseline="0" dirty="0" smtClean="0"/>
              <a:t> </a:t>
            </a:r>
            <a:r>
              <a:rPr lang="en-US" baseline="0" dirty="0" err="1" smtClean="0"/>
              <a:t>todistuksen</a:t>
            </a:r>
            <a:r>
              <a:rPr lang="en-US" baseline="0" dirty="0" smtClean="0"/>
              <a:t>, </a:t>
            </a:r>
          </a:p>
          <a:p>
            <a:pPr marL="171450" indent="-171450">
              <a:buFontTx/>
              <a:buChar char="-"/>
            </a:pPr>
            <a:r>
              <a:rPr lang="en-US" baseline="0" dirty="0" err="1" smtClean="0"/>
              <a:t>Mitä</a:t>
            </a:r>
            <a:r>
              <a:rPr lang="en-US" baseline="0" dirty="0" smtClean="0"/>
              <a:t> </a:t>
            </a:r>
            <a:r>
              <a:rPr lang="en-US" baseline="0" dirty="0" err="1" smtClean="0"/>
              <a:t>todistuksessa</a:t>
            </a:r>
            <a:r>
              <a:rPr lang="en-US" baseline="0" dirty="0" smtClean="0"/>
              <a:t> on,</a:t>
            </a:r>
          </a:p>
          <a:p>
            <a:pPr marL="171450" indent="-171450">
              <a:buFontTx/>
              <a:buChar char="-"/>
            </a:pPr>
            <a:r>
              <a:rPr lang="en-US" baseline="0" dirty="0" err="1" smtClean="0"/>
              <a:t>Yhtenäisyys</a:t>
            </a:r>
            <a:r>
              <a:rPr lang="en-US" baseline="0" dirty="0" smtClean="0"/>
              <a:t>: </a:t>
            </a:r>
            <a:r>
              <a:rPr lang="en-US" baseline="0" dirty="0" err="1" smtClean="0"/>
              <a:t>abstrakti</a:t>
            </a:r>
            <a:r>
              <a:rPr lang="en-US" baseline="0" dirty="0" smtClean="0"/>
              <a:t> </a:t>
            </a:r>
            <a:r>
              <a:rPr lang="en-US" baseline="0" dirty="0" err="1" smtClean="0"/>
              <a:t>tila</a:t>
            </a:r>
            <a:r>
              <a:rPr lang="en-US" baseline="0" dirty="0" smtClean="0"/>
              <a:t> -&gt; </a:t>
            </a:r>
            <a:r>
              <a:rPr lang="en-US" baseline="0" dirty="0" err="1" smtClean="0"/>
              <a:t>todistus</a:t>
            </a:r>
            <a:r>
              <a:rPr lang="en-US" baseline="0" dirty="0" smtClean="0"/>
              <a:t> </a:t>
            </a:r>
            <a:r>
              <a:rPr lang="en-US" baseline="0" dirty="0" err="1" smtClean="0"/>
              <a:t>ymmärrettävissä</a:t>
            </a:r>
            <a:r>
              <a:rPr lang="en-US" baseline="0" dirty="0" smtClean="0"/>
              <a:t> </a:t>
            </a:r>
            <a:r>
              <a:rPr lang="en-US" baseline="0" dirty="0" err="1" smtClean="0"/>
              <a:t>ja</a:t>
            </a:r>
            <a:r>
              <a:rPr lang="en-US" baseline="0" dirty="0" smtClean="0"/>
              <a:t> </a:t>
            </a:r>
            <a:r>
              <a:rPr lang="en-US" baseline="0" dirty="0" err="1" smtClean="0"/>
              <a:t>tulkittavissa</a:t>
            </a:r>
            <a:r>
              <a:rPr lang="en-US" baseline="0" dirty="0" smtClean="0"/>
              <a:t> </a:t>
            </a:r>
            <a:r>
              <a:rPr lang="en-US" baseline="0" dirty="0" err="1" smtClean="0"/>
              <a:t>kaikkialla</a:t>
            </a:r>
            <a:r>
              <a:rPr lang="en-US" baseline="0" dirty="0" smtClean="0"/>
              <a:t> </a:t>
            </a:r>
            <a:r>
              <a:rPr lang="en-US" baseline="0" dirty="0" err="1" smtClean="0"/>
              <a:t>ja</a:t>
            </a:r>
            <a:r>
              <a:rPr lang="en-US" baseline="0" dirty="0" smtClean="0"/>
              <a:t> </a:t>
            </a:r>
            <a:r>
              <a:rPr lang="en-US" baseline="0" dirty="0" err="1" smtClean="0"/>
              <a:t>missä</a:t>
            </a:r>
            <a:r>
              <a:rPr lang="en-US" baseline="0" dirty="0" smtClean="0"/>
              <a:t> </a:t>
            </a:r>
            <a:r>
              <a:rPr lang="en-US" baseline="0" dirty="0" err="1" smtClean="0"/>
              <a:t>tahansa</a:t>
            </a:r>
            <a:r>
              <a:rPr lang="en-US" baseline="0" dirty="0" smtClean="0"/>
              <a:t> </a:t>
            </a:r>
            <a:r>
              <a:rPr lang="en-US" baseline="0" dirty="0" err="1" smtClean="0"/>
              <a:t>samalla</a:t>
            </a:r>
            <a:r>
              <a:rPr lang="en-US" baseline="0" dirty="0" smtClean="0"/>
              <a:t> </a:t>
            </a:r>
            <a:r>
              <a:rPr lang="en-US" baseline="0" dirty="0" err="1" smtClean="0"/>
              <a:t>tavalla</a:t>
            </a:r>
            <a:r>
              <a:rPr lang="en-US" baseline="0" dirty="0" smtClean="0"/>
              <a:t> </a:t>
            </a:r>
            <a:r>
              <a:rPr lang="en-US" baseline="0" dirty="0" err="1" smtClean="0"/>
              <a:t>ja</a:t>
            </a:r>
            <a:r>
              <a:rPr lang="en-US" baseline="0" dirty="0" smtClean="0"/>
              <a:t> </a:t>
            </a:r>
            <a:r>
              <a:rPr lang="en-US" baseline="0" dirty="0" err="1" smtClean="0"/>
              <a:t>virheettömästi</a:t>
            </a: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13</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53</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54</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55</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56</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57</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58</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59</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60</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61</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62</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Oppilas</a:t>
            </a:r>
            <a:r>
              <a:rPr lang="en-US" dirty="0" smtClean="0"/>
              <a:t> </a:t>
            </a:r>
            <a:r>
              <a:rPr lang="en-US" dirty="0" err="1" smtClean="0"/>
              <a:t>kohteena</a:t>
            </a:r>
            <a:r>
              <a:rPr lang="en-US" dirty="0" smtClean="0"/>
              <a:t>, </a:t>
            </a:r>
            <a:r>
              <a:rPr lang="en-US" dirty="0" err="1" smtClean="0"/>
              <a:t>oppilas</a:t>
            </a:r>
            <a:r>
              <a:rPr lang="en-US" dirty="0" smtClean="0"/>
              <a:t> </a:t>
            </a:r>
            <a:r>
              <a:rPr lang="en-US" dirty="0" err="1" smtClean="0"/>
              <a:t>tiedon</a:t>
            </a:r>
            <a:r>
              <a:rPr lang="en-US" dirty="0" smtClean="0"/>
              <a:t> </a:t>
            </a:r>
            <a:r>
              <a:rPr lang="en-US" dirty="0" err="1" smtClean="0"/>
              <a:t>passiivisena</a:t>
            </a:r>
            <a:r>
              <a:rPr lang="en-US" baseline="0" dirty="0" smtClean="0"/>
              <a:t> </a:t>
            </a:r>
            <a:r>
              <a:rPr lang="en-US" baseline="0" dirty="0" err="1" smtClean="0"/>
              <a:t>vastaanottajana</a:t>
            </a:r>
            <a:endParaRPr lang="en-US" baseline="0" dirty="0" smtClean="0"/>
          </a:p>
          <a:p>
            <a:pPr marL="171450" indent="-171450">
              <a:buFontTx/>
              <a:buChar char="-"/>
            </a:pPr>
            <a:r>
              <a:rPr lang="en-US" baseline="0" dirty="0" err="1" smtClean="0"/>
              <a:t>Oppiminen</a:t>
            </a:r>
            <a:r>
              <a:rPr lang="en-US" baseline="0" dirty="0" smtClean="0"/>
              <a:t> </a:t>
            </a:r>
            <a:r>
              <a:rPr lang="en-US" baseline="0" dirty="0" err="1" smtClean="0"/>
              <a:t>tiedon</a:t>
            </a:r>
            <a:r>
              <a:rPr lang="en-US" baseline="0" dirty="0" smtClean="0"/>
              <a:t>, </a:t>
            </a:r>
            <a:r>
              <a:rPr lang="en-US" baseline="0" dirty="0" err="1" smtClean="0"/>
              <a:t>opin</a:t>
            </a:r>
            <a:r>
              <a:rPr lang="en-US" baseline="0" dirty="0" smtClean="0"/>
              <a:t> </a:t>
            </a:r>
            <a:r>
              <a:rPr lang="en-US" baseline="0" dirty="0" err="1" smtClean="0"/>
              <a:t>omaksumisena</a:t>
            </a:r>
            <a:r>
              <a:rPr lang="en-US" baseline="0" dirty="0" smtClean="0"/>
              <a:t>, </a:t>
            </a:r>
            <a:r>
              <a:rPr lang="en-US" baseline="0" dirty="0" err="1" smtClean="0"/>
              <a:t>oppilas</a:t>
            </a:r>
            <a:r>
              <a:rPr lang="en-US" baseline="0" dirty="0" smtClean="0"/>
              <a:t> </a:t>
            </a:r>
            <a:r>
              <a:rPr lang="en-US" baseline="0" dirty="0" err="1" smtClean="0"/>
              <a:t>suhteessa</a:t>
            </a:r>
            <a:r>
              <a:rPr lang="en-US" baseline="0" dirty="0" smtClean="0"/>
              <a:t> </a:t>
            </a:r>
            <a:r>
              <a:rPr lang="en-US" baseline="0" dirty="0" err="1" smtClean="0"/>
              <a:t>koululle</a:t>
            </a:r>
            <a:r>
              <a:rPr lang="en-US" baseline="0" dirty="0" smtClean="0"/>
              <a:t> </a:t>
            </a:r>
            <a:r>
              <a:rPr lang="en-US" baseline="0" dirty="0" err="1" smtClean="0"/>
              <a:t>määriteltyyn</a:t>
            </a:r>
            <a:r>
              <a:rPr lang="en-US" baseline="0" dirty="0" smtClean="0"/>
              <a:t> </a:t>
            </a:r>
            <a:r>
              <a:rPr lang="en-US" baseline="0" dirty="0" err="1" smtClean="0"/>
              <a:t>tietoon</a:t>
            </a: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14</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63</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64</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65</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66</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67</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68</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69</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70</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71</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72</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16</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73</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74</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75</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76</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77</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78</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79</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80</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81</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82</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00150" lvl="2" indent="-285750">
              <a:buFontTx/>
              <a:buChar char="-"/>
            </a:pPr>
            <a:r>
              <a:rPr lang="fi-FI" dirty="0" smtClean="0"/>
              <a:t>sädekehä- eli </a:t>
            </a:r>
            <a:r>
              <a:rPr lang="fi-FI" dirty="0" err="1" smtClean="0"/>
              <a:t>haloefekti</a:t>
            </a:r>
            <a:r>
              <a:rPr lang="fi-FI" dirty="0" smtClean="0"/>
              <a:t> </a:t>
            </a:r>
          </a:p>
          <a:p>
            <a:pPr marL="1200150" lvl="2" indent="-285750">
              <a:buFontTx/>
              <a:buChar char="-"/>
            </a:pPr>
            <a:r>
              <a:rPr lang="fi-FI" dirty="0" smtClean="0"/>
              <a:t>riippuvuusvaikutus </a:t>
            </a:r>
          </a:p>
          <a:p>
            <a:pPr marL="1200150" lvl="2" indent="-285750">
              <a:buFontTx/>
              <a:buChar char="-"/>
            </a:pPr>
            <a:r>
              <a:rPr lang="fi-FI" dirty="0" smtClean="0"/>
              <a:t>reaktioiden yleisen yhdenmukaisuuden virhe </a:t>
            </a:r>
          </a:p>
          <a:p>
            <a:pPr marL="1200150" lvl="2" indent="-285750">
              <a:buFontTx/>
              <a:buChar char="-"/>
            </a:pPr>
            <a:r>
              <a:rPr lang="fi-FI" dirty="0" smtClean="0"/>
              <a:t>epäröimisvirhe </a:t>
            </a:r>
          </a:p>
          <a:p>
            <a:pPr marL="1200150" lvl="2" indent="-285750">
              <a:buFontTx/>
              <a:buChar char="-"/>
            </a:pPr>
            <a:r>
              <a:rPr lang="fi-FI" dirty="0" smtClean="0"/>
              <a:t>korostamisvirhe </a:t>
            </a:r>
          </a:p>
          <a:p>
            <a:pPr marL="1200150" lvl="2" indent="-285750">
              <a:buFontTx/>
              <a:buChar char="-"/>
            </a:pPr>
            <a:r>
              <a:rPr lang="fi-FI" dirty="0" smtClean="0"/>
              <a:t>vaatimustasovirhe </a:t>
            </a:r>
          </a:p>
          <a:p>
            <a:pPr marL="1200150" lvl="2" indent="-285750">
              <a:buFontTx/>
              <a:buChar char="-"/>
            </a:pPr>
            <a:r>
              <a:rPr lang="fi-FI" dirty="0" smtClean="0"/>
              <a:t>kriteerien muuttumisvirhe…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17</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83</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18</a:t>
            </a:fld>
            <a:endParaRPr lang="en-US"/>
          </a:p>
        </p:txBody>
      </p:sp>
    </p:spTree>
    <p:extLst>
      <p:ext uri="{BB962C8B-B14F-4D97-AF65-F5344CB8AC3E}">
        <p14:creationId xmlns:p14="http://schemas.microsoft.com/office/powerpoint/2010/main" val="203906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ADCA15-941C-DF42-B7E0-7B58269DF3CF}" type="slidenum">
              <a:rPr lang="en-US" smtClean="0"/>
              <a:t>19</a:t>
            </a:fld>
            <a:endParaRPr lang="en-US"/>
          </a:p>
        </p:txBody>
      </p:sp>
    </p:spTree>
    <p:extLst>
      <p:ext uri="{BB962C8B-B14F-4D97-AF65-F5344CB8AC3E}">
        <p14:creationId xmlns:p14="http://schemas.microsoft.com/office/powerpoint/2010/main" val="203906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fi-FI"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0A98AF03-7270-45C2-A683-C5E353EF01A5}" type="datetime4">
              <a:rPr lang="en-US" smtClean="0"/>
              <a:pPr/>
              <a:t>June 30, 2017</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B37D5FE-740C-46F5-801A-FA5477D9711F}"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A2FB5AFD-D735-4504-A039-ADEBB6448D55}" type="datetime4">
              <a:rPr lang="en-US" smtClean="0"/>
              <a:pPr/>
              <a:t>June 30,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fi-FI"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AB5C8118-FB93-4E87-B380-0175F2FE2167}" type="datetime4">
              <a:rPr lang="en-US" smtClean="0"/>
              <a:pPr/>
              <a:t>June 30,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dirty="0"/>
          </a:p>
        </p:txBody>
      </p:sp>
      <p:sp>
        <p:nvSpPr>
          <p:cNvPr id="4" name="Date Placeholder 3"/>
          <p:cNvSpPr>
            <a:spLocks noGrp="1"/>
          </p:cNvSpPr>
          <p:nvPr>
            <p:ph type="dt" sz="half" idx="10"/>
          </p:nvPr>
        </p:nvSpPr>
        <p:spPr/>
        <p:txBody>
          <a:bodyPr/>
          <a:lstStyle/>
          <a:p>
            <a:fld id="{05A93482-8E69-40F7-BCAD-5662A6CADB27}" type="datetime4">
              <a:rPr lang="en-US" smtClean="0"/>
              <a:pPr/>
              <a:t>June 30,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fi-FI"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Click to edit Master text styles</a:t>
            </a:r>
          </a:p>
        </p:txBody>
      </p:sp>
      <p:sp>
        <p:nvSpPr>
          <p:cNvPr id="4" name="Date Placeholder 3"/>
          <p:cNvSpPr>
            <a:spLocks noGrp="1"/>
          </p:cNvSpPr>
          <p:nvPr>
            <p:ph type="dt" sz="half" idx="10"/>
          </p:nvPr>
        </p:nvSpPr>
        <p:spPr/>
        <p:txBody>
          <a:bodyPr/>
          <a:lstStyle/>
          <a:p>
            <a:fld id="{FBB7EAE1-CAAC-4AEF-919E-158692B1E55E}" type="datetime4">
              <a:rPr lang="en-US" smtClean="0"/>
              <a:pPr/>
              <a:t>June 30,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5" name="Date Placeholder 4"/>
          <p:cNvSpPr>
            <a:spLocks noGrp="1"/>
          </p:cNvSpPr>
          <p:nvPr>
            <p:ph type="dt" sz="half" idx="10"/>
          </p:nvPr>
        </p:nvSpPr>
        <p:spPr/>
        <p:txBody>
          <a:bodyPr/>
          <a:lstStyle/>
          <a:p>
            <a:fld id="{9525A706-D8F2-4D1A-855A-CADC92600C26}" type="datetime4">
              <a:rPr lang="en-US" smtClean="0"/>
              <a:pPr/>
              <a:t>June 30,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dirty="0"/>
          </a:p>
        </p:txBody>
      </p:sp>
      <p:sp>
        <p:nvSpPr>
          <p:cNvPr id="7" name="Date Placeholder 6"/>
          <p:cNvSpPr>
            <a:spLocks noGrp="1"/>
          </p:cNvSpPr>
          <p:nvPr>
            <p:ph type="dt" sz="half" idx="10"/>
          </p:nvPr>
        </p:nvSpPr>
        <p:spPr/>
        <p:txBody>
          <a:bodyPr/>
          <a:lstStyle/>
          <a:p>
            <a:fld id="{99B4F123-1704-49AC-9D15-C4B1462B8014}" type="datetime4">
              <a:rPr lang="en-US" smtClean="0"/>
              <a:pPr/>
              <a:t>June 30, 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Date Placeholder 2"/>
          <p:cNvSpPr>
            <a:spLocks noGrp="1"/>
          </p:cNvSpPr>
          <p:nvPr>
            <p:ph type="dt" sz="half" idx="10"/>
          </p:nvPr>
        </p:nvSpPr>
        <p:spPr/>
        <p:txBody>
          <a:bodyPr/>
          <a:lstStyle/>
          <a:p>
            <a:fld id="{E3127EC2-47FB-48A1-8644-C8A81DDAA119}" type="datetime4">
              <a:rPr lang="en-US" smtClean="0"/>
              <a:pPr/>
              <a:t>June 30, 2017</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pPr/>
              <a:t>June 30, 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FC49BF1-FCD3-4395-8FF6-0047AF66228E}" type="datetime4">
              <a:rPr lang="en-US" smtClean="0"/>
              <a:pPr/>
              <a:t>June 30, 2017</a:t>
            </a:fld>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fi-FI"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fi-FI"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Click to edit Master text styles</a:t>
            </a:r>
          </a:p>
        </p:txBody>
      </p:sp>
      <p:sp>
        <p:nvSpPr>
          <p:cNvPr id="5" name="Date Placeholder 4"/>
          <p:cNvSpPr>
            <a:spLocks noGrp="1"/>
          </p:cNvSpPr>
          <p:nvPr>
            <p:ph type="dt" sz="half" idx="10"/>
          </p:nvPr>
        </p:nvSpPr>
        <p:spPr/>
        <p:txBody>
          <a:bodyPr/>
          <a:lstStyle/>
          <a:p>
            <a:fld id="{CA861222-2C8B-4501-BE87-6797EC025925}" type="datetime4">
              <a:rPr lang="en-US" smtClean="0"/>
              <a:pPr/>
              <a:t>June 30, 2017</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fi-FI"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6C01193-8287-4834-A286-6B880643E934}" type="datetime4">
              <a:rPr lang="en-US" smtClean="0"/>
              <a:pPr/>
              <a:t>June 30, 2017</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37D5FE-740C-46F5-801A-FA5477D9711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6917" y="2304947"/>
            <a:ext cx="3313355" cy="3681556"/>
          </a:xfrm>
        </p:spPr>
        <p:txBody>
          <a:bodyPr>
            <a:normAutofit/>
          </a:bodyPr>
          <a:lstStyle/>
          <a:p>
            <a:pPr algn="ctr"/>
            <a:r>
              <a:rPr lang="en-US" sz="2800" dirty="0" err="1" smtClean="0">
                <a:solidFill>
                  <a:srgbClr val="AE0606"/>
                </a:solidFill>
              </a:rPr>
              <a:t>Oppilaiden</a:t>
            </a:r>
            <a:r>
              <a:rPr lang="en-US" sz="2800" dirty="0" smtClean="0">
                <a:solidFill>
                  <a:srgbClr val="AE0606"/>
                </a:solidFill>
              </a:rPr>
              <a:t> </a:t>
            </a:r>
            <a:r>
              <a:rPr lang="en-US" sz="2800" dirty="0" err="1" smtClean="0">
                <a:solidFill>
                  <a:srgbClr val="AE0606"/>
                </a:solidFill>
              </a:rPr>
              <a:t>arviointi</a:t>
            </a:r>
            <a:r>
              <a:rPr lang="en-US" sz="2800" dirty="0" smtClean="0">
                <a:solidFill>
                  <a:srgbClr val="AE0606"/>
                </a:solidFill>
              </a:rPr>
              <a:t> oppimisen </a:t>
            </a:r>
            <a:r>
              <a:rPr lang="en-US" sz="2800" dirty="0" err="1" smtClean="0">
                <a:solidFill>
                  <a:srgbClr val="AE0606"/>
                </a:solidFill>
              </a:rPr>
              <a:t>tukena</a:t>
            </a:r>
            <a:r>
              <a:rPr lang="en-US" sz="2800" dirty="0" smtClean="0">
                <a:solidFill>
                  <a:srgbClr val="AE0606"/>
                </a:solidFill>
              </a:rPr>
              <a:t> </a:t>
            </a:r>
            <a:r>
              <a:rPr lang="en-US" sz="2800" dirty="0" err="1" smtClean="0">
                <a:solidFill>
                  <a:srgbClr val="AE0606"/>
                </a:solidFill>
              </a:rPr>
              <a:t>ja</a:t>
            </a:r>
            <a:r>
              <a:rPr lang="en-US" sz="2800" dirty="0" smtClean="0">
                <a:solidFill>
                  <a:srgbClr val="AE0606"/>
                </a:solidFill>
              </a:rPr>
              <a:t> </a:t>
            </a:r>
            <a:r>
              <a:rPr lang="en-US" sz="2800" dirty="0" err="1" smtClean="0">
                <a:solidFill>
                  <a:srgbClr val="AE0606"/>
                </a:solidFill>
              </a:rPr>
              <a:t>toimintakulttuurin</a:t>
            </a:r>
            <a:r>
              <a:rPr lang="en-US" sz="2800" dirty="0" smtClean="0">
                <a:solidFill>
                  <a:srgbClr val="AE0606"/>
                </a:solidFill>
              </a:rPr>
              <a:t> </a:t>
            </a:r>
            <a:r>
              <a:rPr lang="en-US" sz="2800" dirty="0" err="1" smtClean="0">
                <a:solidFill>
                  <a:srgbClr val="AE0606"/>
                </a:solidFill>
              </a:rPr>
              <a:t>osana</a:t>
            </a:r>
            <a:r>
              <a:rPr lang="en-US" sz="2800" dirty="0" smtClean="0">
                <a:solidFill>
                  <a:srgbClr val="AE0606"/>
                </a:solidFill>
              </a:rPr>
              <a:t> </a:t>
            </a:r>
            <a:r>
              <a:rPr lang="en-US" sz="2800" dirty="0" smtClean="0">
                <a:solidFill>
                  <a:srgbClr val="AE0606"/>
                </a:solidFill>
              </a:rPr>
              <a:t/>
            </a:r>
            <a:br>
              <a:rPr lang="en-US" sz="2800" dirty="0" smtClean="0">
                <a:solidFill>
                  <a:srgbClr val="AE0606"/>
                </a:solidFill>
              </a:rPr>
            </a:br>
            <a:endParaRPr lang="en-US" sz="2800" dirty="0">
              <a:solidFill>
                <a:srgbClr val="AE0606"/>
              </a:solidFill>
            </a:endParaRPr>
          </a:p>
        </p:txBody>
      </p:sp>
      <p:sp>
        <p:nvSpPr>
          <p:cNvPr id="3" name="Subtitle 2"/>
          <p:cNvSpPr>
            <a:spLocks noGrp="1"/>
          </p:cNvSpPr>
          <p:nvPr>
            <p:ph type="subTitle" idx="1"/>
          </p:nvPr>
        </p:nvSpPr>
        <p:spPr>
          <a:xfrm>
            <a:off x="4736917" y="16369"/>
            <a:ext cx="3309803" cy="1260629"/>
          </a:xfrm>
        </p:spPr>
        <p:txBody>
          <a:bodyPr>
            <a:normAutofit lnSpcReduction="10000"/>
          </a:bodyPr>
          <a:lstStyle/>
          <a:p>
            <a:pPr algn="r"/>
            <a:endParaRPr lang="en-US" dirty="0" smtClean="0"/>
          </a:p>
          <a:p>
            <a:pPr algn="r"/>
            <a:r>
              <a:rPr lang="en-US" dirty="0" err="1" smtClean="0"/>
              <a:t>Pohjanmaa</a:t>
            </a:r>
            <a:r>
              <a:rPr lang="en-US" dirty="0" smtClean="0"/>
              <a:t>  </a:t>
            </a:r>
            <a:endParaRPr lang="en-US" dirty="0" smtClean="0"/>
          </a:p>
          <a:p>
            <a:pPr algn="r"/>
            <a:r>
              <a:rPr lang="is-IS" dirty="0" smtClean="0"/>
              <a:t>160817</a:t>
            </a:r>
            <a:endParaRPr lang="en-US" dirty="0" smtClean="0"/>
          </a:p>
          <a:p>
            <a:pPr algn="r"/>
            <a:r>
              <a:rPr lang="en-US" dirty="0" smtClean="0"/>
              <a:t>mv</a:t>
            </a:r>
            <a:endParaRPr lang="en-US" dirty="0"/>
          </a:p>
        </p:txBody>
      </p:sp>
    </p:spTree>
    <p:extLst>
      <p:ext uri="{BB962C8B-B14F-4D97-AF65-F5344CB8AC3E}">
        <p14:creationId xmlns:p14="http://schemas.microsoft.com/office/powerpoint/2010/main" val="18384292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724790"/>
            <a:ext cx="7402550" cy="4583965"/>
          </a:xfrm>
        </p:spPr>
        <p:txBody>
          <a:bodyPr>
            <a:normAutofit/>
          </a:bodyPr>
          <a:lstStyle/>
          <a:p>
            <a:pPr marL="571500" indent="-571500">
              <a:buFontTx/>
              <a:buChar char="-"/>
            </a:pPr>
            <a:r>
              <a:rPr lang="fi-FI" sz="3600" dirty="0" smtClean="0">
                <a:solidFill>
                  <a:srgbClr val="AE0606"/>
                </a:solidFill>
              </a:rPr>
              <a:t>mistä </a:t>
            </a:r>
            <a:r>
              <a:rPr lang="fi-FI" sz="3600" dirty="0">
                <a:solidFill>
                  <a:srgbClr val="AE0606"/>
                </a:solidFill>
              </a:rPr>
              <a:t>oikeastaan puhumme, kun puhumme oppilaiden </a:t>
            </a:r>
            <a:r>
              <a:rPr lang="fi-FI" sz="3600" dirty="0" smtClean="0">
                <a:solidFill>
                  <a:srgbClr val="AE0606"/>
                </a:solidFill>
              </a:rPr>
              <a:t>arvioinnista</a:t>
            </a:r>
          </a:p>
          <a:p>
            <a:pPr marL="0" indent="0">
              <a:buNone/>
            </a:pPr>
            <a:endParaRPr lang="fi-FI" sz="3600" dirty="0" smtClean="0">
              <a:solidFill>
                <a:srgbClr val="AE0606"/>
              </a:solidFill>
            </a:endParaRPr>
          </a:p>
          <a:p>
            <a:pPr marL="0" indent="0" algn="ctr">
              <a:buNone/>
            </a:pPr>
            <a:r>
              <a:rPr lang="fi-FI" sz="3200" dirty="0" smtClean="0">
                <a:solidFill>
                  <a:srgbClr val="AE0606"/>
                </a:solidFill>
              </a:rPr>
              <a:t>PALJON PORUA, VÄHÄN VILLOJA?</a:t>
            </a:r>
            <a:endParaRPr lang="fi-FI" sz="3200" dirty="0" smtClean="0">
              <a:solidFill>
                <a:srgbClr val="AE0606"/>
              </a:solidFill>
            </a:endParaRPr>
          </a:p>
          <a:p>
            <a:pPr marL="0" indent="0">
              <a:buNone/>
            </a:pPr>
            <a:endParaRPr lang="en-US" sz="3600" dirty="0">
              <a:latin typeface="+mj-lt"/>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pic>
        <p:nvPicPr>
          <p:cNvPr id="5" name="Picture 4" descr="https://upload.wikimedia.org/wikipedia/commons/thumb/1/15/COLLECTIONafricacentre_PRJTth_YR2011_Talking_heads_mcn_38.jpg/120px-COLLECTIONafricacentre_PRJTth_YR2011_Talking_heads_mcn_38.jpg"/>
          <p:cNvPicPr/>
          <p:nvPr/>
        </p:nvPicPr>
        <p:blipFill>
          <a:blip r:embed="rId2">
            <a:extLst>
              <a:ext uri="{28A0092B-C50C-407E-A947-70E740481C1C}">
                <a14:useLocalDpi xmlns:a14="http://schemas.microsoft.com/office/drawing/2010/main" val="0"/>
              </a:ext>
            </a:extLst>
          </a:blip>
          <a:srcRect/>
          <a:stretch>
            <a:fillRect/>
          </a:stretch>
        </p:blipFill>
        <p:spPr bwMode="auto">
          <a:xfrm>
            <a:off x="826042" y="5321758"/>
            <a:ext cx="1524000" cy="1016000"/>
          </a:xfrm>
          <a:prstGeom prst="rect">
            <a:avLst/>
          </a:prstGeom>
          <a:noFill/>
          <a:ln>
            <a:noFill/>
          </a:ln>
        </p:spPr>
      </p:pic>
      <p:pic>
        <p:nvPicPr>
          <p:cNvPr id="6" name="Picture 5" descr="https://upload.wikimedia.org/wikipedia/commons/thumb/7/75/COLLECTIONafricacentre_PRJTth_YR2011_Talking_heads_mcn_14.JPG/120px-COLLECTIONafricacentre_PRJTth_YR2011_Talking_heads_mcn_14.JPG"/>
          <p:cNvPicPr/>
          <p:nvPr/>
        </p:nvPicPr>
        <p:blipFill>
          <a:blip r:embed="rId3">
            <a:extLst>
              <a:ext uri="{28A0092B-C50C-407E-A947-70E740481C1C}">
                <a14:useLocalDpi xmlns:a14="http://schemas.microsoft.com/office/drawing/2010/main" val="0"/>
              </a:ext>
            </a:extLst>
          </a:blip>
          <a:srcRect/>
          <a:stretch>
            <a:fillRect/>
          </a:stretch>
        </p:blipFill>
        <p:spPr bwMode="auto">
          <a:xfrm>
            <a:off x="2350042" y="5317313"/>
            <a:ext cx="1524000" cy="1020445"/>
          </a:xfrm>
          <a:prstGeom prst="rect">
            <a:avLst/>
          </a:prstGeom>
          <a:noFill/>
          <a:ln>
            <a:noFill/>
          </a:ln>
        </p:spPr>
      </p:pic>
      <p:pic>
        <p:nvPicPr>
          <p:cNvPr id="7" name="Picture 6" descr="https://upload.wikimedia.org/wikipedia/commons/thumb/c/c5/COLLECTIONafricacentre_PRJTth_YR2011_Talking_heads_mcn_12.jpg/120px-COLLECTIONafricacentre_PRJTth_YR2011_Talking_heads_mcn_12.jpg"/>
          <p:cNvPicPr/>
          <p:nvPr/>
        </p:nvPicPr>
        <p:blipFill>
          <a:blip r:embed="rId4">
            <a:extLst>
              <a:ext uri="{28A0092B-C50C-407E-A947-70E740481C1C}">
                <a14:useLocalDpi xmlns:a14="http://schemas.microsoft.com/office/drawing/2010/main" val="0"/>
              </a:ext>
            </a:extLst>
          </a:blip>
          <a:srcRect/>
          <a:stretch>
            <a:fillRect/>
          </a:stretch>
        </p:blipFill>
        <p:spPr bwMode="auto">
          <a:xfrm>
            <a:off x="3874042" y="5317313"/>
            <a:ext cx="1524000" cy="1020445"/>
          </a:xfrm>
          <a:prstGeom prst="rect">
            <a:avLst/>
          </a:prstGeom>
          <a:noFill/>
          <a:ln>
            <a:noFill/>
          </a:ln>
        </p:spPr>
      </p:pic>
      <p:pic>
        <p:nvPicPr>
          <p:cNvPr id="8" name="Picture 7" descr="https://upload.wikimedia.org/wikipedia/commons/thumb/e/ea/COLLECTIONafricacentre_PRJTth_YR2011_Talking_heads_mcn_13.JPG/120px-COLLECTIONafricacentre_PRJTth_YR2011_Talking_heads_mcn_13.JPG"/>
          <p:cNvPicPr/>
          <p:nvPr/>
        </p:nvPicPr>
        <p:blipFill>
          <a:blip r:embed="rId5">
            <a:extLst>
              <a:ext uri="{28A0092B-C50C-407E-A947-70E740481C1C}">
                <a14:useLocalDpi xmlns:a14="http://schemas.microsoft.com/office/drawing/2010/main" val="0"/>
              </a:ext>
            </a:extLst>
          </a:blip>
          <a:srcRect/>
          <a:stretch>
            <a:fillRect/>
          </a:stretch>
        </p:blipFill>
        <p:spPr bwMode="auto">
          <a:xfrm>
            <a:off x="5398042" y="5317313"/>
            <a:ext cx="1524000" cy="1020445"/>
          </a:xfrm>
          <a:prstGeom prst="rect">
            <a:avLst/>
          </a:prstGeom>
          <a:noFill/>
          <a:ln>
            <a:noFill/>
          </a:ln>
        </p:spPr>
      </p:pic>
      <p:pic>
        <p:nvPicPr>
          <p:cNvPr id="9" name="Picture 8" descr="https://upload.wikimedia.org/wikipedia/commons/thumb/1/11/COLLECTIONafricacentre_PRJTth_YR2011_Talking_heads_mcn_15.jpg/120px-COLLECTIONafricacentre_PRJTth_YR2011_Talking_heads_mcn_15.jpg"/>
          <p:cNvPicPr/>
          <p:nvPr/>
        </p:nvPicPr>
        <p:blipFill>
          <a:blip r:embed="rId6">
            <a:extLst>
              <a:ext uri="{28A0092B-C50C-407E-A947-70E740481C1C}">
                <a14:useLocalDpi xmlns:a14="http://schemas.microsoft.com/office/drawing/2010/main" val="0"/>
              </a:ext>
            </a:extLst>
          </a:blip>
          <a:srcRect/>
          <a:stretch>
            <a:fillRect/>
          </a:stretch>
        </p:blipFill>
        <p:spPr bwMode="auto">
          <a:xfrm>
            <a:off x="6922042" y="5317313"/>
            <a:ext cx="1524000" cy="1020445"/>
          </a:xfrm>
          <a:prstGeom prst="rect">
            <a:avLst/>
          </a:prstGeom>
          <a:noFill/>
          <a:ln>
            <a:noFill/>
          </a:ln>
        </p:spPr>
      </p:pic>
      <p:sp>
        <p:nvSpPr>
          <p:cNvPr id="11"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4547072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782323"/>
            <a:ext cx="6777317" cy="3003977"/>
          </a:xfrm>
        </p:spPr>
        <p:txBody>
          <a:bodyPr>
            <a:normAutofit fontScale="92500" lnSpcReduction="20000"/>
          </a:bodyPr>
          <a:lstStyle/>
          <a:p>
            <a:pPr marL="0" indent="0">
              <a:buNone/>
            </a:pPr>
            <a:r>
              <a:rPr lang="fi-FI" sz="3200" dirty="0">
                <a:solidFill>
                  <a:srgbClr val="AE0606"/>
                </a:solidFill>
              </a:rPr>
              <a:t>h</a:t>
            </a:r>
            <a:r>
              <a:rPr lang="fi-FI" sz="3200" dirty="0" smtClean="0">
                <a:solidFill>
                  <a:srgbClr val="AE0606"/>
                </a:solidFill>
              </a:rPr>
              <a:t>istorian havinaa</a:t>
            </a:r>
          </a:p>
          <a:p>
            <a:pPr marL="0" indent="0">
              <a:buNone/>
            </a:pPr>
            <a:endParaRPr lang="fi-FI" sz="3200" dirty="0">
              <a:solidFill>
                <a:srgbClr val="AE0606"/>
              </a:solidFill>
            </a:endParaRPr>
          </a:p>
          <a:p>
            <a:pPr marL="68580" indent="0" algn="ctr">
              <a:buNone/>
            </a:pPr>
            <a:r>
              <a:rPr lang="fi-FI" sz="4400" dirty="0">
                <a:solidFill>
                  <a:srgbClr val="AE0606"/>
                </a:solidFill>
              </a:rPr>
              <a:t>3 </a:t>
            </a:r>
            <a:endParaRPr lang="fi-FI" sz="4400" dirty="0" smtClean="0">
              <a:solidFill>
                <a:srgbClr val="AE0606"/>
              </a:solidFill>
            </a:endParaRPr>
          </a:p>
          <a:p>
            <a:pPr marL="68580" indent="0" algn="ctr">
              <a:buNone/>
            </a:pPr>
            <a:r>
              <a:rPr lang="fi-FI" sz="4400" dirty="0" smtClean="0">
                <a:solidFill>
                  <a:srgbClr val="AE0606"/>
                </a:solidFill>
              </a:rPr>
              <a:t>pysyvää </a:t>
            </a:r>
          </a:p>
          <a:p>
            <a:pPr marL="68580" indent="0" algn="ctr">
              <a:buNone/>
            </a:pPr>
            <a:r>
              <a:rPr lang="fi-FI" sz="4400" dirty="0" smtClean="0">
                <a:solidFill>
                  <a:srgbClr val="AE0606"/>
                </a:solidFill>
              </a:rPr>
              <a:t>ajattelumallia</a:t>
            </a:r>
            <a:endParaRPr lang="fi-FI" sz="4400" dirty="0">
              <a:solidFill>
                <a:srgbClr val="AE0606"/>
              </a:solidFill>
            </a:endParaRPr>
          </a:p>
          <a:p>
            <a:pPr marL="285750" indent="-285750">
              <a:buFontTx/>
              <a:buChar char="-"/>
            </a:pPr>
            <a:endParaRPr lang="fi-FI" dirty="0"/>
          </a:p>
          <a:p>
            <a:endParaRPr lang="en-US" dirty="0"/>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Tree>
    <p:extLst>
      <p:ext uri="{BB962C8B-B14F-4D97-AF65-F5344CB8AC3E}">
        <p14:creationId xmlns:p14="http://schemas.microsoft.com/office/powerpoint/2010/main" val="31323761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179594" y="3927670"/>
            <a:ext cx="3499104" cy="2417064"/>
          </a:xfrm>
          <a:prstGeom prst="rect">
            <a:avLst/>
          </a:prstGeom>
        </p:spPr>
      </p:pic>
      <p:sp>
        <p:nvSpPr>
          <p:cNvPr id="3" name="Content Placeholder 2"/>
          <p:cNvSpPr>
            <a:spLocks noGrp="1"/>
          </p:cNvSpPr>
          <p:nvPr>
            <p:ph idx="1"/>
          </p:nvPr>
        </p:nvSpPr>
        <p:spPr>
          <a:xfrm>
            <a:off x="1043492" y="2323652"/>
            <a:ext cx="6777317" cy="3864169"/>
          </a:xfrm>
        </p:spPr>
        <p:txBody>
          <a:bodyPr>
            <a:normAutofit/>
          </a:bodyPr>
          <a:lstStyle/>
          <a:p>
            <a:pPr marL="68580" indent="0">
              <a:buNone/>
            </a:pPr>
            <a:r>
              <a:rPr lang="fi-FI" sz="3200" dirty="0" smtClean="0">
                <a:solidFill>
                  <a:srgbClr val="AE0606"/>
                </a:solidFill>
                <a:latin typeface="+mj-lt"/>
                <a:cs typeface="Modern No. 20"/>
              </a:rPr>
              <a:t>1</a:t>
            </a:r>
            <a:r>
              <a:rPr lang="fi-FI" sz="3200" dirty="0">
                <a:solidFill>
                  <a:srgbClr val="AE0606"/>
                </a:solidFill>
                <a:latin typeface="+mj-lt"/>
                <a:cs typeface="Modern No. 20"/>
              </a:rPr>
              <a:t>) byrokraattinen ajattelumalli</a:t>
            </a:r>
          </a:p>
          <a:p>
            <a:pPr marL="68580" indent="0">
              <a:buNone/>
            </a:pPr>
            <a:endParaRPr lang="en-US" dirty="0"/>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pic>
        <p:nvPicPr>
          <p:cNvPr id="5" name="Picture 4"/>
          <p:cNvPicPr>
            <a:picLocks noChangeAspect="1"/>
          </p:cNvPicPr>
          <p:nvPr/>
        </p:nvPicPr>
        <p:blipFill>
          <a:blip r:embed="rId3"/>
          <a:stretch>
            <a:fillRect/>
          </a:stretch>
        </p:blipFill>
        <p:spPr>
          <a:xfrm>
            <a:off x="6799646" y="3408348"/>
            <a:ext cx="1491032" cy="2502977"/>
          </a:xfrm>
          <a:prstGeom prst="rect">
            <a:avLst/>
          </a:prstGeom>
        </p:spPr>
      </p:pic>
      <p:pic>
        <p:nvPicPr>
          <p:cNvPr id="6" name="Picture 5"/>
          <p:cNvPicPr>
            <a:picLocks noChangeAspect="1"/>
          </p:cNvPicPr>
          <p:nvPr/>
        </p:nvPicPr>
        <p:blipFill>
          <a:blip r:embed="rId4"/>
          <a:stretch>
            <a:fillRect/>
          </a:stretch>
        </p:blipFill>
        <p:spPr>
          <a:xfrm rot="9900000">
            <a:off x="5127463" y="3169492"/>
            <a:ext cx="2352650" cy="1516357"/>
          </a:xfrm>
          <a:prstGeom prst="rect">
            <a:avLst/>
          </a:prstGeom>
        </p:spPr>
      </p:pic>
      <p:sp>
        <p:nvSpPr>
          <p:cNvPr id="8" name="TextBox 7"/>
          <p:cNvSpPr txBox="1"/>
          <p:nvPr/>
        </p:nvSpPr>
        <p:spPr>
          <a:xfrm rot="18660000">
            <a:off x="3194708" y="3951057"/>
            <a:ext cx="493914" cy="646331"/>
          </a:xfrm>
          <a:prstGeom prst="rect">
            <a:avLst/>
          </a:prstGeom>
          <a:noFill/>
        </p:spPr>
        <p:txBody>
          <a:bodyPr wrap="square" rtlCol="0">
            <a:spAutoFit/>
          </a:bodyPr>
          <a:lstStyle/>
          <a:p>
            <a:r>
              <a:rPr lang="en-US" sz="3600" dirty="0" smtClean="0">
                <a:latin typeface="Modern No. 20"/>
                <a:cs typeface="Modern No. 20"/>
              </a:rPr>
              <a:t>§</a:t>
            </a:r>
            <a:endParaRPr lang="en-US" sz="3600" dirty="0">
              <a:latin typeface="Modern No. 20"/>
              <a:cs typeface="Modern No. 20"/>
            </a:endParaRPr>
          </a:p>
        </p:txBody>
      </p:sp>
      <p:sp>
        <p:nvSpPr>
          <p:cNvPr id="9" name="TextBox 8"/>
          <p:cNvSpPr txBox="1"/>
          <p:nvPr/>
        </p:nvSpPr>
        <p:spPr>
          <a:xfrm rot="17820000">
            <a:off x="2537185" y="4103951"/>
            <a:ext cx="493914" cy="646331"/>
          </a:xfrm>
          <a:prstGeom prst="rect">
            <a:avLst/>
          </a:prstGeom>
          <a:noFill/>
        </p:spPr>
        <p:txBody>
          <a:bodyPr wrap="square" rtlCol="0">
            <a:spAutoFit/>
          </a:bodyPr>
          <a:lstStyle/>
          <a:p>
            <a:r>
              <a:rPr lang="en-US" sz="3600" dirty="0" smtClean="0">
                <a:latin typeface="Modern No. 20"/>
                <a:cs typeface="Modern No. 20"/>
              </a:rPr>
              <a:t>§</a:t>
            </a:r>
            <a:endParaRPr lang="en-US" sz="3600" dirty="0">
              <a:latin typeface="Modern No. 20"/>
              <a:cs typeface="Modern No. 20"/>
            </a:endParaRPr>
          </a:p>
        </p:txBody>
      </p:sp>
      <p:sp>
        <p:nvSpPr>
          <p:cNvPr id="10" name="TextBox 9"/>
          <p:cNvSpPr txBox="1"/>
          <p:nvPr/>
        </p:nvSpPr>
        <p:spPr>
          <a:xfrm>
            <a:off x="2499545" y="5482369"/>
            <a:ext cx="184666" cy="369332"/>
          </a:xfrm>
          <a:prstGeom prst="rect">
            <a:avLst/>
          </a:prstGeom>
          <a:noFill/>
        </p:spPr>
        <p:txBody>
          <a:bodyPr wrap="none" rtlCol="0">
            <a:spAutoFit/>
          </a:bodyPr>
          <a:lstStyle/>
          <a:p>
            <a:endParaRPr lang="en-US" dirty="0"/>
          </a:p>
        </p:txBody>
      </p:sp>
      <p:sp>
        <p:nvSpPr>
          <p:cNvPr id="11" name="TextBox 10"/>
          <p:cNvSpPr txBox="1"/>
          <p:nvPr/>
        </p:nvSpPr>
        <p:spPr>
          <a:xfrm rot="18660000">
            <a:off x="2806628" y="3894208"/>
            <a:ext cx="493914" cy="646331"/>
          </a:xfrm>
          <a:prstGeom prst="rect">
            <a:avLst/>
          </a:prstGeom>
          <a:noFill/>
        </p:spPr>
        <p:txBody>
          <a:bodyPr wrap="square" rtlCol="0">
            <a:spAutoFit/>
          </a:bodyPr>
          <a:lstStyle/>
          <a:p>
            <a:r>
              <a:rPr lang="en-US" sz="3600" dirty="0" smtClean="0">
                <a:latin typeface="Modern No. 20"/>
                <a:cs typeface="Modern No. 20"/>
              </a:rPr>
              <a:t>§</a:t>
            </a:r>
            <a:endParaRPr lang="en-US" sz="3600" dirty="0">
              <a:latin typeface="Modern No. 20"/>
              <a:cs typeface="Modern No. 20"/>
            </a:endParaRPr>
          </a:p>
        </p:txBody>
      </p:sp>
      <p:sp>
        <p:nvSpPr>
          <p:cNvPr id="12" name="TextBox 11"/>
          <p:cNvSpPr txBox="1"/>
          <p:nvPr/>
        </p:nvSpPr>
        <p:spPr>
          <a:xfrm rot="18660000">
            <a:off x="2806627" y="3569492"/>
            <a:ext cx="493914" cy="646331"/>
          </a:xfrm>
          <a:prstGeom prst="rect">
            <a:avLst/>
          </a:prstGeom>
          <a:noFill/>
        </p:spPr>
        <p:txBody>
          <a:bodyPr wrap="square" rtlCol="0">
            <a:spAutoFit/>
          </a:bodyPr>
          <a:lstStyle/>
          <a:p>
            <a:r>
              <a:rPr lang="en-US" sz="3600" dirty="0" smtClean="0">
                <a:latin typeface="Modern No. 20"/>
                <a:cs typeface="Modern No. 20"/>
              </a:rPr>
              <a:t>§</a:t>
            </a:r>
            <a:endParaRPr lang="en-US" sz="3600" dirty="0">
              <a:latin typeface="Modern No. 20"/>
              <a:cs typeface="Modern No. 20"/>
            </a:endParaRPr>
          </a:p>
        </p:txBody>
      </p:sp>
      <p:sp>
        <p:nvSpPr>
          <p:cNvPr id="13" name="TextBox 12"/>
          <p:cNvSpPr txBox="1"/>
          <p:nvPr/>
        </p:nvSpPr>
        <p:spPr>
          <a:xfrm rot="19680000">
            <a:off x="2491249" y="3354840"/>
            <a:ext cx="493914" cy="646331"/>
          </a:xfrm>
          <a:prstGeom prst="rect">
            <a:avLst/>
          </a:prstGeom>
          <a:noFill/>
        </p:spPr>
        <p:txBody>
          <a:bodyPr wrap="square" rtlCol="0">
            <a:spAutoFit/>
          </a:bodyPr>
          <a:lstStyle/>
          <a:p>
            <a:r>
              <a:rPr lang="en-US" sz="3600" dirty="0" smtClean="0">
                <a:latin typeface="Modern No. 20"/>
                <a:cs typeface="Modern No. 20"/>
              </a:rPr>
              <a:t>§</a:t>
            </a:r>
            <a:endParaRPr lang="en-US" sz="3600" dirty="0">
              <a:latin typeface="Modern No. 20"/>
              <a:cs typeface="Modern No. 20"/>
            </a:endParaRPr>
          </a:p>
        </p:txBody>
      </p:sp>
      <p:sp>
        <p:nvSpPr>
          <p:cNvPr id="14" name="TextBox 13"/>
          <p:cNvSpPr txBox="1"/>
          <p:nvPr/>
        </p:nvSpPr>
        <p:spPr>
          <a:xfrm rot="20760000">
            <a:off x="2041358" y="3429914"/>
            <a:ext cx="493914" cy="646331"/>
          </a:xfrm>
          <a:prstGeom prst="rect">
            <a:avLst/>
          </a:prstGeom>
          <a:noFill/>
        </p:spPr>
        <p:txBody>
          <a:bodyPr wrap="square" rtlCol="0">
            <a:spAutoFit/>
          </a:bodyPr>
          <a:lstStyle/>
          <a:p>
            <a:r>
              <a:rPr lang="en-US" sz="3600" dirty="0" smtClean="0">
                <a:latin typeface="Modern No. 20"/>
                <a:cs typeface="Modern No. 20"/>
              </a:rPr>
              <a:t>§</a:t>
            </a:r>
            <a:endParaRPr lang="en-US" sz="3600" dirty="0">
              <a:latin typeface="Modern No. 20"/>
              <a:cs typeface="Modern No. 20"/>
            </a:endParaRPr>
          </a:p>
        </p:txBody>
      </p:sp>
      <p:sp>
        <p:nvSpPr>
          <p:cNvPr id="15" name="TextBox 14"/>
          <p:cNvSpPr txBox="1"/>
          <p:nvPr/>
        </p:nvSpPr>
        <p:spPr>
          <a:xfrm rot="16680000">
            <a:off x="1969076" y="4188509"/>
            <a:ext cx="493914" cy="646331"/>
          </a:xfrm>
          <a:prstGeom prst="rect">
            <a:avLst/>
          </a:prstGeom>
          <a:noFill/>
        </p:spPr>
        <p:txBody>
          <a:bodyPr wrap="square" rtlCol="0">
            <a:spAutoFit/>
          </a:bodyPr>
          <a:lstStyle/>
          <a:p>
            <a:r>
              <a:rPr lang="en-US" sz="3600" dirty="0" smtClean="0">
                <a:latin typeface="Modern No. 20"/>
                <a:cs typeface="Modern No. 20"/>
              </a:rPr>
              <a:t>§</a:t>
            </a:r>
            <a:endParaRPr lang="en-US" sz="3600" dirty="0">
              <a:latin typeface="Modern No. 20"/>
              <a:cs typeface="Modern No. 20"/>
            </a:endParaRPr>
          </a:p>
        </p:txBody>
      </p:sp>
      <p:sp>
        <p:nvSpPr>
          <p:cNvPr id="16" name="TextBox 15"/>
          <p:cNvSpPr txBox="1"/>
          <p:nvPr/>
        </p:nvSpPr>
        <p:spPr>
          <a:xfrm rot="17340000">
            <a:off x="1954871" y="3830017"/>
            <a:ext cx="493914" cy="646331"/>
          </a:xfrm>
          <a:prstGeom prst="rect">
            <a:avLst/>
          </a:prstGeom>
          <a:noFill/>
        </p:spPr>
        <p:txBody>
          <a:bodyPr wrap="square" rtlCol="0">
            <a:spAutoFit/>
          </a:bodyPr>
          <a:lstStyle/>
          <a:p>
            <a:r>
              <a:rPr lang="en-US" sz="3600" dirty="0" smtClean="0">
                <a:latin typeface="Modern No. 20"/>
                <a:cs typeface="Modern No. 20"/>
              </a:rPr>
              <a:t>§</a:t>
            </a:r>
            <a:endParaRPr lang="en-US" sz="3600" dirty="0">
              <a:latin typeface="Modern No. 20"/>
              <a:cs typeface="Modern No. 20"/>
            </a:endParaRPr>
          </a:p>
        </p:txBody>
      </p:sp>
      <p:sp>
        <p:nvSpPr>
          <p:cNvPr id="17" name="TextBox 16"/>
          <p:cNvSpPr txBox="1"/>
          <p:nvPr/>
        </p:nvSpPr>
        <p:spPr>
          <a:xfrm rot="15840000">
            <a:off x="1361427" y="4239297"/>
            <a:ext cx="604579" cy="646331"/>
          </a:xfrm>
          <a:prstGeom prst="rect">
            <a:avLst/>
          </a:prstGeom>
          <a:noFill/>
        </p:spPr>
        <p:txBody>
          <a:bodyPr wrap="square" rtlCol="0">
            <a:spAutoFit/>
          </a:bodyPr>
          <a:lstStyle/>
          <a:p>
            <a:r>
              <a:rPr lang="en-US" sz="3600" dirty="0" smtClean="0">
                <a:latin typeface="Modern No. 20"/>
                <a:cs typeface="Modern No. 20"/>
              </a:rPr>
              <a:t>§</a:t>
            </a:r>
            <a:endParaRPr lang="en-US" sz="3600" dirty="0">
              <a:latin typeface="Modern No. 20"/>
              <a:cs typeface="Modern No. 20"/>
            </a:endParaRPr>
          </a:p>
        </p:txBody>
      </p:sp>
      <p:sp>
        <p:nvSpPr>
          <p:cNvPr id="18" name="TextBox 17"/>
          <p:cNvSpPr txBox="1"/>
          <p:nvPr/>
        </p:nvSpPr>
        <p:spPr>
          <a:xfrm rot="17160000">
            <a:off x="1364473" y="3722967"/>
            <a:ext cx="493914" cy="646331"/>
          </a:xfrm>
          <a:prstGeom prst="rect">
            <a:avLst/>
          </a:prstGeom>
          <a:noFill/>
        </p:spPr>
        <p:txBody>
          <a:bodyPr wrap="square" rtlCol="0">
            <a:spAutoFit/>
          </a:bodyPr>
          <a:lstStyle/>
          <a:p>
            <a:r>
              <a:rPr lang="en-US" sz="3600" dirty="0" smtClean="0">
                <a:latin typeface="Modern No. 20"/>
                <a:cs typeface="Modern No. 20"/>
              </a:rPr>
              <a:t>§</a:t>
            </a:r>
            <a:endParaRPr lang="en-US" sz="3600" dirty="0">
              <a:latin typeface="Modern No. 20"/>
              <a:cs typeface="Modern No. 20"/>
            </a:endParaRPr>
          </a:p>
        </p:txBody>
      </p:sp>
      <p:sp>
        <p:nvSpPr>
          <p:cNvPr id="19" name="TextBox 18"/>
          <p:cNvSpPr txBox="1"/>
          <p:nvPr/>
        </p:nvSpPr>
        <p:spPr>
          <a:xfrm rot="18660000">
            <a:off x="1471790" y="3348309"/>
            <a:ext cx="493914" cy="646331"/>
          </a:xfrm>
          <a:prstGeom prst="rect">
            <a:avLst/>
          </a:prstGeom>
          <a:noFill/>
        </p:spPr>
        <p:txBody>
          <a:bodyPr wrap="square" rtlCol="0">
            <a:spAutoFit/>
          </a:bodyPr>
          <a:lstStyle/>
          <a:p>
            <a:r>
              <a:rPr lang="en-US" sz="3600" dirty="0" smtClean="0">
                <a:latin typeface="Modern No. 20"/>
                <a:cs typeface="Modern No. 20"/>
              </a:rPr>
              <a:t>§</a:t>
            </a:r>
            <a:endParaRPr lang="en-US" sz="3600" dirty="0">
              <a:latin typeface="Modern No. 20"/>
              <a:cs typeface="Modern No. 20"/>
            </a:endParaRPr>
          </a:p>
        </p:txBody>
      </p:sp>
      <p:sp>
        <p:nvSpPr>
          <p:cNvPr id="20" name="TextBox 19"/>
          <p:cNvSpPr txBox="1"/>
          <p:nvPr/>
        </p:nvSpPr>
        <p:spPr>
          <a:xfrm>
            <a:off x="2177023" y="5905640"/>
            <a:ext cx="184666" cy="369332"/>
          </a:xfrm>
          <a:prstGeom prst="rect">
            <a:avLst/>
          </a:prstGeom>
          <a:noFill/>
        </p:spPr>
        <p:txBody>
          <a:bodyPr wrap="none" rtlCol="0">
            <a:spAutoFit/>
          </a:bodyPr>
          <a:lstStyle/>
          <a:p>
            <a:endParaRPr lang="en-US" dirty="0"/>
          </a:p>
        </p:txBody>
      </p:sp>
      <p:sp>
        <p:nvSpPr>
          <p:cNvPr id="21" name="TextBox 20"/>
          <p:cNvSpPr txBox="1"/>
          <p:nvPr/>
        </p:nvSpPr>
        <p:spPr>
          <a:xfrm rot="17160000">
            <a:off x="985755" y="3966138"/>
            <a:ext cx="493914" cy="646331"/>
          </a:xfrm>
          <a:prstGeom prst="rect">
            <a:avLst/>
          </a:prstGeom>
          <a:noFill/>
        </p:spPr>
        <p:txBody>
          <a:bodyPr wrap="square" rtlCol="0">
            <a:spAutoFit/>
          </a:bodyPr>
          <a:lstStyle/>
          <a:p>
            <a:r>
              <a:rPr lang="en-US" sz="3600" dirty="0" smtClean="0">
                <a:latin typeface="Modern No. 20"/>
                <a:cs typeface="Modern No. 20"/>
              </a:rPr>
              <a:t>§</a:t>
            </a:r>
            <a:endParaRPr lang="en-US" sz="3600" dirty="0">
              <a:latin typeface="Modern No. 20"/>
              <a:cs typeface="Modern No. 20"/>
            </a:endParaRPr>
          </a:p>
        </p:txBody>
      </p:sp>
      <p:sp>
        <p:nvSpPr>
          <p:cNvPr id="22" name="TextBox 21"/>
          <p:cNvSpPr txBox="1"/>
          <p:nvPr/>
        </p:nvSpPr>
        <p:spPr>
          <a:xfrm rot="14880000">
            <a:off x="944312" y="4548389"/>
            <a:ext cx="493914" cy="646331"/>
          </a:xfrm>
          <a:prstGeom prst="rect">
            <a:avLst/>
          </a:prstGeom>
          <a:noFill/>
        </p:spPr>
        <p:txBody>
          <a:bodyPr wrap="square" rtlCol="0">
            <a:spAutoFit/>
          </a:bodyPr>
          <a:lstStyle/>
          <a:p>
            <a:r>
              <a:rPr lang="en-US" sz="3600" dirty="0" smtClean="0">
                <a:latin typeface="Modern No. 20"/>
                <a:cs typeface="Modern No. 20"/>
              </a:rPr>
              <a:t>§</a:t>
            </a:r>
            <a:endParaRPr lang="en-US" sz="3600" dirty="0">
              <a:latin typeface="Modern No. 20"/>
              <a:cs typeface="Modern No. 20"/>
            </a:endParaRPr>
          </a:p>
        </p:txBody>
      </p:sp>
      <p:sp>
        <p:nvSpPr>
          <p:cNvPr id="24"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5495200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4815" y="2323652"/>
            <a:ext cx="7970193" cy="3864169"/>
          </a:xfrm>
        </p:spPr>
        <p:txBody>
          <a:bodyPr>
            <a:normAutofit/>
          </a:bodyPr>
          <a:lstStyle/>
          <a:p>
            <a:pPr marL="68580" indent="0">
              <a:buNone/>
            </a:pPr>
            <a:r>
              <a:rPr lang="fi-FI" dirty="0" smtClean="0">
                <a:solidFill>
                  <a:srgbClr val="F5C201"/>
                </a:solidFill>
              </a:rPr>
              <a:t>- </a:t>
            </a:r>
            <a:r>
              <a:rPr lang="fi-FI" dirty="0" smtClean="0">
                <a:solidFill>
                  <a:srgbClr val="AE0606"/>
                </a:solidFill>
              </a:rPr>
              <a:t>byrokraattinen </a:t>
            </a:r>
            <a:r>
              <a:rPr lang="fi-FI" dirty="0">
                <a:solidFill>
                  <a:srgbClr val="AE0606"/>
                </a:solidFill>
              </a:rPr>
              <a:t>ajattelumalli</a:t>
            </a:r>
          </a:p>
          <a:p>
            <a:pPr marL="742950" lvl="1" indent="-285750">
              <a:buFontTx/>
              <a:buChar char="-"/>
            </a:pPr>
            <a:r>
              <a:rPr lang="fi-FI" dirty="0">
                <a:solidFill>
                  <a:srgbClr val="AE0606"/>
                </a:solidFill>
              </a:rPr>
              <a:t>arvioinnissa oppilas kuvataan eksaktisti ja yhtenäisin välinein</a:t>
            </a:r>
          </a:p>
          <a:p>
            <a:pPr marL="742950" lvl="1" indent="-285750">
              <a:buFontTx/>
              <a:buChar char="-"/>
            </a:pPr>
            <a:r>
              <a:rPr lang="fi-FI" dirty="0">
                <a:solidFill>
                  <a:srgbClr val="AE0606"/>
                </a:solidFill>
              </a:rPr>
              <a:t>arviointiin osallistuvien toiminnan rajat tarkasti määriteltyjä: kuka saa tehdä mitäkin ja milloin</a:t>
            </a:r>
          </a:p>
          <a:p>
            <a:pPr marL="742950" lvl="1" indent="-285750">
              <a:buFontTx/>
              <a:buChar char="-"/>
            </a:pPr>
            <a:r>
              <a:rPr lang="fi-FI" dirty="0">
                <a:solidFill>
                  <a:srgbClr val="AE0606"/>
                </a:solidFill>
              </a:rPr>
              <a:t>tuotoksena </a:t>
            </a:r>
            <a:r>
              <a:rPr lang="fi-FI" b="1" dirty="0">
                <a:solidFill>
                  <a:srgbClr val="AE0606"/>
                </a:solidFill>
              </a:rPr>
              <a:t>määrämuotoinen</a:t>
            </a:r>
            <a:r>
              <a:rPr lang="fi-FI" dirty="0">
                <a:solidFill>
                  <a:srgbClr val="AE0606"/>
                </a:solidFill>
              </a:rPr>
              <a:t> </a:t>
            </a:r>
            <a:r>
              <a:rPr lang="fi-FI" b="1" dirty="0">
                <a:solidFill>
                  <a:srgbClr val="AE0606"/>
                </a:solidFill>
              </a:rPr>
              <a:t>dokumentti</a:t>
            </a:r>
          </a:p>
          <a:p>
            <a:pPr marL="742950" lvl="1" indent="-285750">
              <a:buFontTx/>
              <a:buChar char="-"/>
            </a:pPr>
            <a:r>
              <a:rPr lang="fi-FI" dirty="0">
                <a:solidFill>
                  <a:srgbClr val="AE0606"/>
                </a:solidFill>
              </a:rPr>
              <a:t>tavoitteena </a:t>
            </a:r>
            <a:r>
              <a:rPr lang="fi-FI" b="1" dirty="0">
                <a:solidFill>
                  <a:srgbClr val="AE0606"/>
                </a:solidFill>
              </a:rPr>
              <a:t>yhtenäisyys</a:t>
            </a:r>
            <a:r>
              <a:rPr lang="fi-FI" dirty="0">
                <a:solidFill>
                  <a:srgbClr val="AE0606"/>
                </a:solidFill>
              </a:rPr>
              <a:t> </a:t>
            </a:r>
            <a:endParaRPr lang="fi-FI" dirty="0" smtClean="0">
              <a:solidFill>
                <a:srgbClr val="AE0606"/>
              </a:solidFill>
            </a:endParaRPr>
          </a:p>
          <a:p>
            <a:pPr marL="445770" indent="-285750">
              <a:buFontTx/>
              <a:buChar char="-"/>
            </a:pPr>
            <a:r>
              <a:rPr lang="fi-FI" dirty="0" smtClean="0">
                <a:solidFill>
                  <a:srgbClr val="AE0606"/>
                </a:solidFill>
              </a:rPr>
              <a:t>=&gt; abstrakti, standardoitu koulu, standardoitu oppilas</a:t>
            </a:r>
            <a:endParaRPr lang="fi-FI"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847394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990901" y="4041535"/>
            <a:ext cx="2510365" cy="2346113"/>
          </a:xfrm>
          <a:prstGeom prst="rect">
            <a:avLst/>
          </a:prstGeom>
        </p:spPr>
      </p:pic>
      <p:sp>
        <p:nvSpPr>
          <p:cNvPr id="3" name="Content Placeholder 2"/>
          <p:cNvSpPr>
            <a:spLocks noGrp="1"/>
          </p:cNvSpPr>
          <p:nvPr>
            <p:ph idx="1"/>
          </p:nvPr>
        </p:nvSpPr>
        <p:spPr>
          <a:xfrm>
            <a:off x="1043492" y="2323652"/>
            <a:ext cx="6777317" cy="3864169"/>
          </a:xfrm>
        </p:spPr>
        <p:txBody>
          <a:bodyPr>
            <a:normAutofit/>
          </a:bodyPr>
          <a:lstStyle/>
          <a:p>
            <a:pPr marL="68580" indent="0">
              <a:buNone/>
            </a:pPr>
            <a:r>
              <a:rPr lang="fi-FI" dirty="0" smtClean="0">
                <a:solidFill>
                  <a:srgbClr val="AE0606"/>
                </a:solidFill>
              </a:rPr>
              <a:t>- byrokraattinen </a:t>
            </a:r>
            <a:r>
              <a:rPr lang="fi-FI" dirty="0">
                <a:solidFill>
                  <a:srgbClr val="AE0606"/>
                </a:solidFill>
              </a:rPr>
              <a:t>ajattelumalli</a:t>
            </a:r>
          </a:p>
          <a:p>
            <a:pPr marL="742950" lvl="1" indent="-285750">
              <a:buFontTx/>
              <a:buChar char="-"/>
            </a:pPr>
            <a:r>
              <a:rPr lang="fi-FI" dirty="0">
                <a:solidFill>
                  <a:srgbClr val="AE0606"/>
                </a:solidFill>
              </a:rPr>
              <a:t>koulun organisaatio korostuu: koulu on organisoitu tasoihin tai asteisiin</a:t>
            </a:r>
          </a:p>
          <a:p>
            <a:pPr marL="742950" lvl="1" indent="-285750">
              <a:buFontTx/>
              <a:buChar char="-"/>
            </a:pPr>
            <a:r>
              <a:rPr lang="fi-FI" dirty="0">
                <a:solidFill>
                  <a:srgbClr val="AE0606"/>
                </a:solidFill>
              </a:rPr>
              <a:t>arviointi on </a:t>
            </a:r>
            <a:r>
              <a:rPr lang="fi-FI" b="1" dirty="0">
                <a:solidFill>
                  <a:srgbClr val="AE0606"/>
                </a:solidFill>
              </a:rPr>
              <a:t>oppilaan logistista käsittelyä</a:t>
            </a:r>
            <a:r>
              <a:rPr lang="fi-FI" dirty="0">
                <a:solidFill>
                  <a:srgbClr val="AE0606"/>
                </a:solidFill>
              </a:rPr>
              <a:t> </a:t>
            </a:r>
            <a:r>
              <a:rPr lang="fi-FI" dirty="0" smtClean="0">
                <a:solidFill>
                  <a:srgbClr val="AE0606"/>
                </a:solidFill>
              </a:rPr>
              <a:t>kouluorganisaatiossa</a:t>
            </a:r>
            <a:endParaRPr lang="fi-FI"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pic>
        <p:nvPicPr>
          <p:cNvPr id="6" name="Picture 5"/>
          <p:cNvPicPr>
            <a:picLocks noChangeAspect="1"/>
          </p:cNvPicPr>
          <p:nvPr/>
        </p:nvPicPr>
        <p:blipFill>
          <a:blip r:embed="rId4"/>
          <a:stretch>
            <a:fillRect/>
          </a:stretch>
        </p:blipFill>
        <p:spPr>
          <a:xfrm>
            <a:off x="4289409" y="4849932"/>
            <a:ext cx="2046741" cy="1537716"/>
          </a:xfrm>
          <a:prstGeom prst="rect">
            <a:avLst/>
          </a:prstGeom>
        </p:spPr>
      </p:pic>
      <p:sp>
        <p:nvSpPr>
          <p:cNvPr id="8"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30405640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2"/>
          <p:cNvSpPr txBox="1">
            <a:spLocks noGrp="1"/>
          </p:cNvSpPr>
          <p:nvPr>
            <p:ph idx="1"/>
          </p:nvPr>
        </p:nvSpPr>
        <p:spPr>
          <a:xfrm>
            <a:off x="2731357" y="2324100"/>
            <a:ext cx="3930735" cy="1323439"/>
          </a:xfrm>
          <a:prstGeom prst="rect">
            <a:avLst/>
          </a:prstGeom>
          <a:noFill/>
        </p:spPr>
        <p:txBody>
          <a:bodyPr wrap="square" rtlCol="0">
            <a:spAutoFit/>
          </a:bodyPr>
          <a:lstStyle/>
          <a:p>
            <a:pPr marL="68580" indent="0">
              <a:buNone/>
            </a:pPr>
            <a:r>
              <a:rPr lang="fi-FI" sz="4000" dirty="0" smtClean="0">
                <a:solidFill>
                  <a:srgbClr val="AE0606"/>
                </a:solidFill>
                <a:latin typeface="+mj-lt"/>
                <a:cs typeface="Modern No. 20"/>
              </a:rPr>
              <a:t>2) välineellinen ajattelumalli</a:t>
            </a:r>
            <a:endParaRPr lang="fi-FI" sz="4000" dirty="0">
              <a:solidFill>
                <a:srgbClr val="AE0606"/>
              </a:solidFill>
              <a:latin typeface="+mj-lt"/>
              <a:cs typeface="Modern No. 20"/>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pic>
        <p:nvPicPr>
          <p:cNvPr id="7" name="Picture 6"/>
          <p:cNvPicPr>
            <a:picLocks noChangeAspect="1"/>
          </p:cNvPicPr>
          <p:nvPr/>
        </p:nvPicPr>
        <p:blipFill>
          <a:blip r:embed="rId2"/>
          <a:stretch>
            <a:fillRect/>
          </a:stretch>
        </p:blipFill>
        <p:spPr>
          <a:xfrm>
            <a:off x="-553454" y="2074037"/>
            <a:ext cx="4324519" cy="4324519"/>
          </a:xfrm>
          <a:prstGeom prst="rect">
            <a:avLst/>
          </a:prstGeom>
        </p:spPr>
      </p:pic>
      <p:pic>
        <p:nvPicPr>
          <p:cNvPr id="8" name="Picture 7"/>
          <p:cNvPicPr>
            <a:picLocks noChangeAspect="1"/>
          </p:cNvPicPr>
          <p:nvPr/>
        </p:nvPicPr>
        <p:blipFill>
          <a:blip r:embed="rId3"/>
          <a:stretch>
            <a:fillRect/>
          </a:stretch>
        </p:blipFill>
        <p:spPr>
          <a:xfrm>
            <a:off x="6662092" y="2147075"/>
            <a:ext cx="1999951" cy="4145646"/>
          </a:xfrm>
          <a:prstGeom prst="rect">
            <a:avLst/>
          </a:prstGeom>
        </p:spPr>
      </p:pic>
      <p:pic>
        <p:nvPicPr>
          <p:cNvPr id="9" name="Picture 8"/>
          <p:cNvPicPr>
            <a:picLocks noChangeAspect="1"/>
          </p:cNvPicPr>
          <p:nvPr/>
        </p:nvPicPr>
        <p:blipFill>
          <a:blip r:embed="rId4"/>
          <a:stretch>
            <a:fillRect/>
          </a:stretch>
        </p:blipFill>
        <p:spPr>
          <a:xfrm>
            <a:off x="3082848" y="5610268"/>
            <a:ext cx="1742264" cy="1242044"/>
          </a:xfrm>
          <a:prstGeom prst="rect">
            <a:avLst/>
          </a:prstGeom>
        </p:spPr>
      </p:pic>
      <p:pic>
        <p:nvPicPr>
          <p:cNvPr id="10" name="Picture 9"/>
          <p:cNvPicPr>
            <a:picLocks noChangeAspect="1"/>
          </p:cNvPicPr>
          <p:nvPr/>
        </p:nvPicPr>
        <p:blipFill>
          <a:blip r:embed="rId5"/>
          <a:stretch>
            <a:fillRect/>
          </a:stretch>
        </p:blipFill>
        <p:spPr>
          <a:xfrm>
            <a:off x="3298096" y="4805555"/>
            <a:ext cx="945937" cy="1188215"/>
          </a:xfrm>
          <a:prstGeom prst="rect">
            <a:avLst/>
          </a:prstGeom>
        </p:spPr>
      </p:pic>
      <p:pic>
        <p:nvPicPr>
          <p:cNvPr id="11" name="Picture 10"/>
          <p:cNvPicPr>
            <a:picLocks noChangeAspect="1"/>
          </p:cNvPicPr>
          <p:nvPr/>
        </p:nvPicPr>
        <p:blipFill>
          <a:blip r:embed="rId6"/>
          <a:stretch>
            <a:fillRect/>
          </a:stretch>
        </p:blipFill>
        <p:spPr>
          <a:xfrm>
            <a:off x="3082848" y="5154593"/>
            <a:ext cx="1376434" cy="911350"/>
          </a:xfrm>
          <a:prstGeom prst="rect">
            <a:avLst/>
          </a:prstGeom>
        </p:spPr>
      </p:pic>
      <p:pic>
        <p:nvPicPr>
          <p:cNvPr id="12" name="Picture 11"/>
          <p:cNvPicPr>
            <a:picLocks noChangeAspect="1"/>
          </p:cNvPicPr>
          <p:nvPr/>
        </p:nvPicPr>
        <p:blipFill>
          <a:blip r:embed="rId7"/>
          <a:stretch>
            <a:fillRect/>
          </a:stretch>
        </p:blipFill>
        <p:spPr>
          <a:xfrm>
            <a:off x="3992792" y="5360518"/>
            <a:ext cx="1363477" cy="760298"/>
          </a:xfrm>
          <a:prstGeom prst="rect">
            <a:avLst/>
          </a:prstGeom>
        </p:spPr>
      </p:pic>
      <p:pic>
        <p:nvPicPr>
          <p:cNvPr id="13" name="Picture 12"/>
          <p:cNvPicPr>
            <a:picLocks noChangeAspect="1"/>
          </p:cNvPicPr>
          <p:nvPr/>
        </p:nvPicPr>
        <p:blipFill>
          <a:blip r:embed="rId8"/>
          <a:stretch>
            <a:fillRect/>
          </a:stretch>
        </p:blipFill>
        <p:spPr>
          <a:xfrm>
            <a:off x="3956874" y="4893966"/>
            <a:ext cx="1893948" cy="730576"/>
          </a:xfrm>
          <a:prstGeom prst="rect">
            <a:avLst/>
          </a:prstGeom>
        </p:spPr>
      </p:pic>
      <p:pic>
        <p:nvPicPr>
          <p:cNvPr id="14" name="Picture 13"/>
          <p:cNvPicPr>
            <a:picLocks noChangeAspect="1"/>
          </p:cNvPicPr>
          <p:nvPr/>
        </p:nvPicPr>
        <p:blipFill>
          <a:blip r:embed="rId9"/>
          <a:stretch>
            <a:fillRect/>
          </a:stretch>
        </p:blipFill>
        <p:spPr>
          <a:xfrm>
            <a:off x="5068217" y="5154593"/>
            <a:ext cx="1343949" cy="888529"/>
          </a:xfrm>
          <a:prstGeom prst="rect">
            <a:avLst/>
          </a:prstGeom>
        </p:spPr>
      </p:pic>
      <p:pic>
        <p:nvPicPr>
          <p:cNvPr id="15" name="Picture 14"/>
          <p:cNvPicPr>
            <a:picLocks noChangeAspect="1"/>
          </p:cNvPicPr>
          <p:nvPr/>
        </p:nvPicPr>
        <p:blipFill>
          <a:blip r:embed="rId10"/>
          <a:stretch>
            <a:fillRect/>
          </a:stretch>
        </p:blipFill>
        <p:spPr>
          <a:xfrm>
            <a:off x="5850822" y="5157096"/>
            <a:ext cx="1066864" cy="963720"/>
          </a:xfrm>
          <a:prstGeom prst="rect">
            <a:avLst/>
          </a:prstGeom>
        </p:spPr>
      </p:pic>
    </p:spTree>
    <p:extLst>
      <p:ext uri="{BB962C8B-B14F-4D97-AF65-F5344CB8AC3E}">
        <p14:creationId xmlns:p14="http://schemas.microsoft.com/office/powerpoint/2010/main" val="20525386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1905" y="2400642"/>
            <a:ext cx="7569177" cy="4000158"/>
          </a:xfrm>
        </p:spPr>
        <p:txBody>
          <a:bodyPr>
            <a:normAutofit fontScale="92500" lnSpcReduction="10000"/>
          </a:bodyPr>
          <a:lstStyle/>
          <a:p>
            <a:pPr marL="68580" indent="0">
              <a:buNone/>
            </a:pPr>
            <a:r>
              <a:rPr lang="fi-FI" dirty="0">
                <a:solidFill>
                  <a:srgbClr val="AE0606"/>
                </a:solidFill>
              </a:rPr>
              <a:t>välineellinen </a:t>
            </a:r>
            <a:r>
              <a:rPr lang="fi-FI" dirty="0" smtClean="0">
                <a:solidFill>
                  <a:srgbClr val="AE0606"/>
                </a:solidFill>
              </a:rPr>
              <a:t>ajattelumalli</a:t>
            </a:r>
          </a:p>
          <a:p>
            <a:pPr marL="68580" lvl="1" indent="0">
              <a:buNone/>
            </a:pPr>
            <a:r>
              <a:rPr lang="fi-FI" sz="2800" dirty="0" smtClean="0">
                <a:solidFill>
                  <a:srgbClr val="AE0606"/>
                </a:solidFill>
                <a:cs typeface="Bell MT"/>
              </a:rPr>
              <a:t>tavoitteet, totuudellinen tieto -&gt; muutoksen tuottaminen</a:t>
            </a:r>
            <a:endParaRPr lang="fi-FI" dirty="0">
              <a:solidFill>
                <a:srgbClr val="AE0606"/>
              </a:solidFill>
            </a:endParaRPr>
          </a:p>
          <a:p>
            <a:pPr marL="742950" lvl="1" indent="-285750">
              <a:buFontTx/>
              <a:buChar char="-"/>
            </a:pPr>
            <a:r>
              <a:rPr lang="fi-FI" dirty="0">
                <a:solidFill>
                  <a:srgbClr val="AE0606"/>
                </a:solidFill>
              </a:rPr>
              <a:t>arvioinnilla pyritään vaikuttamaan oppilaaseen </a:t>
            </a:r>
          </a:p>
          <a:p>
            <a:pPr marL="1200150" lvl="2" indent="-285750">
              <a:buFontTx/>
              <a:buChar char="-"/>
            </a:pPr>
            <a:r>
              <a:rPr lang="fi-FI" dirty="0">
                <a:solidFill>
                  <a:srgbClr val="AE0606"/>
                </a:solidFill>
              </a:rPr>
              <a:t>=&gt; arviointi tukena tavoitteiden saavuttamisessa</a:t>
            </a:r>
          </a:p>
          <a:p>
            <a:pPr marL="742950" lvl="1" indent="-285750">
              <a:buFontTx/>
              <a:buChar char="-"/>
            </a:pPr>
            <a:r>
              <a:rPr lang="fi-FI" dirty="0">
                <a:solidFill>
                  <a:srgbClr val="AE0606"/>
                </a:solidFill>
                <a:cs typeface="Bell MT"/>
              </a:rPr>
              <a:t>taustalla modernistinen ajattelu edistyksestä, kehityksestä, </a:t>
            </a:r>
            <a:r>
              <a:rPr lang="fi-FI" dirty="0" smtClean="0">
                <a:solidFill>
                  <a:srgbClr val="AE0606"/>
                </a:solidFill>
                <a:cs typeface="Bell MT"/>
              </a:rPr>
              <a:t>hyödystä</a:t>
            </a:r>
          </a:p>
          <a:p>
            <a:pPr marL="742950" lvl="1" indent="-285750">
              <a:buFontTx/>
              <a:buChar char="-"/>
            </a:pPr>
            <a:r>
              <a:rPr lang="fi-FI" dirty="0">
                <a:solidFill>
                  <a:srgbClr val="AE0606"/>
                </a:solidFill>
              </a:rPr>
              <a:t>korjaaminen ja normaaliksi saattaminen</a:t>
            </a:r>
          </a:p>
          <a:p>
            <a:pPr marL="742950" lvl="1" indent="-285750">
              <a:buFontTx/>
              <a:buChar char="-"/>
            </a:pPr>
            <a:r>
              <a:rPr lang="fi-FI" dirty="0">
                <a:solidFill>
                  <a:srgbClr val="AE0606"/>
                </a:solidFill>
              </a:rPr>
              <a:t>oppilas on ikään kuin puutteellinen tai virheellinen ja häntä pitää muuttaa ja </a:t>
            </a:r>
            <a:r>
              <a:rPr lang="fi-FI" dirty="0" smtClean="0">
                <a:solidFill>
                  <a:srgbClr val="AE0606"/>
                </a:solidFill>
              </a:rPr>
              <a:t>korjata</a:t>
            </a:r>
            <a:endParaRPr lang="fi-FI" dirty="0" smtClean="0">
              <a:solidFill>
                <a:srgbClr val="AE0606"/>
              </a:solidFill>
              <a:cs typeface="Bell MT"/>
            </a:endParaRPr>
          </a:p>
          <a:p>
            <a:pPr marL="742950" lvl="1" indent="-285750">
              <a:buFontTx/>
              <a:buChar char="-"/>
            </a:pPr>
            <a:r>
              <a:rPr lang="fi-FI" dirty="0">
                <a:solidFill>
                  <a:srgbClr val="AE0606"/>
                </a:solidFill>
                <a:cs typeface="Bell MT"/>
              </a:rPr>
              <a:t>k</a:t>
            </a:r>
            <a:r>
              <a:rPr lang="fi-FI" dirty="0" smtClean="0">
                <a:solidFill>
                  <a:srgbClr val="AE0606"/>
                </a:solidFill>
                <a:cs typeface="Bell MT"/>
              </a:rPr>
              <a:t>eskiössä tavoitteet ja niiden saavuttaminen</a:t>
            </a: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38335240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1905" y="2400642"/>
            <a:ext cx="7569177" cy="3407491"/>
          </a:xfrm>
        </p:spPr>
        <p:txBody>
          <a:bodyPr>
            <a:normAutofit/>
          </a:bodyPr>
          <a:lstStyle/>
          <a:p>
            <a:pPr marL="68580" indent="0">
              <a:buNone/>
            </a:pPr>
            <a:r>
              <a:rPr lang="fi-FI" dirty="0">
                <a:solidFill>
                  <a:srgbClr val="AE0606"/>
                </a:solidFill>
              </a:rPr>
              <a:t>välineellinen </a:t>
            </a:r>
            <a:r>
              <a:rPr lang="fi-FI" dirty="0" smtClean="0">
                <a:solidFill>
                  <a:srgbClr val="AE0606"/>
                </a:solidFill>
              </a:rPr>
              <a:t>ajattelumalli</a:t>
            </a:r>
          </a:p>
          <a:p>
            <a:pPr marL="68580" lvl="1" indent="0">
              <a:buNone/>
            </a:pPr>
            <a:r>
              <a:rPr lang="fi-FI" sz="2800" dirty="0" smtClean="0">
                <a:solidFill>
                  <a:srgbClr val="AE0606"/>
                </a:solidFill>
                <a:cs typeface="Bell MT"/>
              </a:rPr>
              <a:t>tavoitteet</a:t>
            </a:r>
            <a:r>
              <a:rPr lang="fi-FI" sz="2800" dirty="0">
                <a:solidFill>
                  <a:srgbClr val="AE0606"/>
                </a:solidFill>
                <a:cs typeface="Bell MT"/>
              </a:rPr>
              <a:t>, totuus, muutoksen </a:t>
            </a:r>
            <a:r>
              <a:rPr lang="fi-FI" sz="2800" dirty="0" smtClean="0">
                <a:solidFill>
                  <a:srgbClr val="AE0606"/>
                </a:solidFill>
                <a:cs typeface="Bell MT"/>
              </a:rPr>
              <a:t>tuottaminen</a:t>
            </a:r>
            <a:endParaRPr lang="fi-FI" dirty="0">
              <a:solidFill>
                <a:srgbClr val="AE0606"/>
              </a:solidFill>
            </a:endParaRPr>
          </a:p>
          <a:p>
            <a:pPr marL="742950" lvl="1" indent="-285750">
              <a:buFontTx/>
              <a:buChar char="-"/>
            </a:pPr>
            <a:r>
              <a:rPr lang="fi-FI" dirty="0">
                <a:solidFill>
                  <a:srgbClr val="AE0606"/>
                </a:solidFill>
              </a:rPr>
              <a:t>t</a:t>
            </a:r>
            <a:r>
              <a:rPr lang="fi-FI" dirty="0" smtClean="0">
                <a:solidFill>
                  <a:srgbClr val="AE0606"/>
                </a:solidFill>
              </a:rPr>
              <a:t>odellisuutta pilkotaan pieniin osiin, jotta voidaan varmistaa tavoitteiden saavuttaminen</a:t>
            </a:r>
          </a:p>
          <a:p>
            <a:pPr marL="742950" lvl="1" indent="-285750">
              <a:buFontTx/>
              <a:buChar char="-"/>
            </a:pPr>
            <a:r>
              <a:rPr lang="fi-FI" dirty="0" smtClean="0">
                <a:solidFill>
                  <a:srgbClr val="AE0606"/>
                </a:solidFill>
              </a:rPr>
              <a:t>oppimisprosessista tulee ikään kuin ennakoitava ja hallittavissa oleva</a:t>
            </a:r>
          </a:p>
          <a:p>
            <a:pPr marL="742950" lvl="1" indent="-285750">
              <a:buFontTx/>
              <a:buChar char="-"/>
            </a:pPr>
            <a:r>
              <a:rPr lang="fi-FI" dirty="0">
                <a:solidFill>
                  <a:srgbClr val="AE0606"/>
                </a:solidFill>
              </a:rPr>
              <a:t>o</a:t>
            </a:r>
            <a:r>
              <a:rPr lang="fi-FI" dirty="0" smtClean="0">
                <a:solidFill>
                  <a:srgbClr val="AE0606"/>
                </a:solidFill>
              </a:rPr>
              <a:t>ppilaaseen vaikuttaminen on intensiivistä, jopa totaalista</a:t>
            </a:r>
          </a:p>
          <a:p>
            <a:pPr marL="742950" lvl="1" indent="-285750">
              <a:buFontTx/>
              <a:buChar char="-"/>
            </a:pPr>
            <a:endParaRPr lang="fi-FI" dirty="0" smtClean="0">
              <a:cs typeface="Bell MT"/>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Tree>
    <p:extLst>
      <p:ext uri="{BB962C8B-B14F-4D97-AF65-F5344CB8AC3E}">
        <p14:creationId xmlns:p14="http://schemas.microsoft.com/office/powerpoint/2010/main" val="19549783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323652"/>
            <a:ext cx="6777317" cy="3864169"/>
          </a:xfrm>
        </p:spPr>
        <p:txBody>
          <a:bodyPr>
            <a:normAutofit/>
          </a:bodyPr>
          <a:lstStyle/>
          <a:p>
            <a:pPr marL="68580" indent="0">
              <a:buNone/>
            </a:pPr>
            <a:endParaRPr lang="fi-FI" dirty="0" smtClean="0"/>
          </a:p>
          <a:p>
            <a:pPr marL="68580" indent="0">
              <a:buNone/>
            </a:pPr>
            <a:r>
              <a:rPr lang="fi-FI" dirty="0" smtClean="0">
                <a:solidFill>
                  <a:srgbClr val="AE0606"/>
                </a:solidFill>
              </a:rPr>
              <a:t>- välineellinen ajattelumalli</a:t>
            </a:r>
          </a:p>
          <a:p>
            <a:pPr marL="285750" indent="-285750">
              <a:buFontTx/>
              <a:buChar char="-"/>
            </a:pPr>
            <a:r>
              <a:rPr lang="fi-FI" dirty="0">
                <a:solidFill>
                  <a:srgbClr val="B89101"/>
                </a:solidFill>
                <a:latin typeface="Bell MT"/>
                <a:cs typeface="Bell MT"/>
              </a:rPr>
              <a:t>”Kokeiden avulla oppilaat saavat varmuuden siitä, miten he hallitsevat asiat, joiden parissa he ovat työskennelleet. Mutta kokeet eivät saa herättää pelkoa ja vastenmielisyyttä. Tulosten mittaaminen on koettava miellyttäväksi.</a:t>
            </a:r>
          </a:p>
          <a:p>
            <a:pPr marL="285750" indent="-285750">
              <a:buFontTx/>
              <a:buChar char="-"/>
            </a:pPr>
            <a:r>
              <a:rPr lang="fi-FI" dirty="0" err="1">
                <a:solidFill>
                  <a:srgbClr val="B89101"/>
                </a:solidFill>
                <a:latin typeface="Bell MT"/>
                <a:cs typeface="Bell MT"/>
              </a:rPr>
              <a:t>Ops</a:t>
            </a:r>
            <a:r>
              <a:rPr lang="fi-FI" dirty="0">
                <a:solidFill>
                  <a:srgbClr val="B89101"/>
                </a:solidFill>
                <a:latin typeface="Bell MT"/>
                <a:cs typeface="Bell MT"/>
              </a:rPr>
              <a:t>, 1970</a:t>
            </a:r>
          </a:p>
          <a:p>
            <a:endParaRPr lang="fi-FI" dirty="0">
              <a:solidFill>
                <a:srgbClr val="F5C201"/>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4183657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323652"/>
            <a:ext cx="6777317" cy="3864169"/>
          </a:xfrm>
        </p:spPr>
        <p:txBody>
          <a:bodyPr>
            <a:normAutofit lnSpcReduction="10000"/>
          </a:bodyPr>
          <a:lstStyle/>
          <a:p>
            <a:pPr marL="68580" indent="0">
              <a:buNone/>
            </a:pPr>
            <a:endParaRPr lang="fi-FI" dirty="0" smtClean="0"/>
          </a:p>
          <a:p>
            <a:pPr>
              <a:buFontTx/>
              <a:buChar char="-"/>
            </a:pPr>
            <a:r>
              <a:rPr lang="fi-FI" dirty="0" smtClean="0">
                <a:solidFill>
                  <a:srgbClr val="AE0606"/>
                </a:solidFill>
              </a:rPr>
              <a:t>välineellinen ajattelumalli</a:t>
            </a:r>
          </a:p>
          <a:p>
            <a:pPr>
              <a:buFontTx/>
              <a:buChar char="-"/>
            </a:pPr>
            <a:r>
              <a:rPr lang="fi-FI" sz="3200" dirty="0" smtClean="0">
                <a:solidFill>
                  <a:schemeClr val="accent2">
                    <a:lumMod val="75000"/>
                  </a:schemeClr>
                </a:solidFill>
                <a:latin typeface="Edwardian Script ITC"/>
                <a:cs typeface="Edwardian Script ITC"/>
              </a:rPr>
              <a:t>Paitsi </a:t>
            </a:r>
            <a:r>
              <a:rPr lang="fi-FI" sz="3200" dirty="0">
                <a:solidFill>
                  <a:schemeClr val="accent2">
                    <a:lumMod val="75000"/>
                  </a:schemeClr>
                </a:solidFill>
                <a:latin typeface="Edwardian Script ITC"/>
                <a:cs typeface="Edwardian Script ITC"/>
              </a:rPr>
              <a:t>sitä vakuutta, mikä tällä tutkintotavalla </a:t>
            </a:r>
            <a:r>
              <a:rPr lang="fi-FI" sz="2000" dirty="0">
                <a:solidFill>
                  <a:schemeClr val="accent2">
                    <a:lumMod val="75000"/>
                  </a:schemeClr>
                </a:solidFill>
                <a:latin typeface="Bell MT"/>
                <a:cs typeface="Bell MT"/>
              </a:rPr>
              <a:t>[suullinen kuulustelu] </a:t>
            </a:r>
            <a:r>
              <a:rPr lang="fi-FI" sz="3200" dirty="0">
                <a:solidFill>
                  <a:schemeClr val="accent2">
                    <a:lumMod val="75000"/>
                  </a:schemeClr>
                </a:solidFill>
                <a:latin typeface="Edwardian Script ITC"/>
                <a:cs typeface="Edwardian Script ITC"/>
              </a:rPr>
              <a:t>hankittaisiin, </a:t>
            </a:r>
            <a:r>
              <a:rPr lang="fi-FI" sz="3200" dirty="0" err="1">
                <a:solidFill>
                  <a:schemeClr val="accent2">
                    <a:lumMod val="75000"/>
                  </a:schemeClr>
                </a:solidFill>
                <a:latin typeface="Edwardian Script ITC"/>
                <a:cs typeface="Edwardian Script ITC"/>
              </a:rPr>
              <a:t>pakoitettaisiin</a:t>
            </a:r>
            <a:r>
              <a:rPr lang="fi-FI" sz="3200" dirty="0">
                <a:solidFill>
                  <a:schemeClr val="accent2">
                    <a:lumMod val="75000"/>
                  </a:schemeClr>
                </a:solidFill>
                <a:latin typeface="Edwardian Script ITC"/>
                <a:cs typeface="Edwardian Script ITC"/>
              </a:rPr>
              <a:t> sillä laiskimmatkin oppilaat ahkeroimaan niidenkin aineiden oppimista, joiden opettajana sattuu olemaan semmoinen liian ”hyvänluontoinen” mies, joka ei henno mitään kovuutta osoittaa.” O.B., 1870</a:t>
            </a:r>
          </a:p>
          <a:p>
            <a:endParaRPr lang="fi-FI" dirty="0"/>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Tree>
    <p:extLst>
      <p:ext uri="{BB962C8B-B14F-4D97-AF65-F5344CB8AC3E}">
        <p14:creationId xmlns:p14="http://schemas.microsoft.com/office/powerpoint/2010/main" val="19807589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
        <p:nvSpPr>
          <p:cNvPr id="3" name="Content Placeholder 2"/>
          <p:cNvSpPr>
            <a:spLocks noGrp="1"/>
          </p:cNvSpPr>
          <p:nvPr>
            <p:ph idx="1"/>
          </p:nvPr>
        </p:nvSpPr>
        <p:spPr>
          <a:xfrm>
            <a:off x="1043492" y="2683853"/>
            <a:ext cx="6777317" cy="3478351"/>
          </a:xfrm>
        </p:spPr>
        <p:txBody>
          <a:bodyPr>
            <a:normAutofit/>
          </a:bodyPr>
          <a:lstStyle/>
          <a:p>
            <a:pPr marL="742950" lvl="1" indent="-285750">
              <a:buFontTx/>
              <a:buChar char="-"/>
            </a:pPr>
            <a:r>
              <a:rPr lang="fi-FI" sz="2400" dirty="0">
                <a:solidFill>
                  <a:schemeClr val="accent5"/>
                </a:solidFill>
              </a:rPr>
              <a:t>s</a:t>
            </a:r>
            <a:r>
              <a:rPr lang="fi-FI" sz="2400" dirty="0" smtClean="0">
                <a:solidFill>
                  <a:schemeClr val="accent5"/>
                </a:solidFill>
              </a:rPr>
              <a:t>ananen toimintakulttuurista</a:t>
            </a:r>
          </a:p>
          <a:p>
            <a:pPr marL="742950" lvl="1" indent="-285750">
              <a:buFontTx/>
              <a:buChar char="-"/>
            </a:pPr>
            <a:r>
              <a:rPr lang="fi-FI" sz="2400" dirty="0" smtClean="0">
                <a:solidFill>
                  <a:schemeClr val="accent5"/>
                </a:solidFill>
              </a:rPr>
              <a:t>historian </a:t>
            </a:r>
            <a:r>
              <a:rPr lang="fi-FI" sz="2400" dirty="0" smtClean="0">
                <a:solidFill>
                  <a:schemeClr val="accent5"/>
                </a:solidFill>
              </a:rPr>
              <a:t>havinaa: 3 näkökulmaa oppilaiden arviointiin</a:t>
            </a:r>
          </a:p>
          <a:p>
            <a:pPr marL="742950" lvl="1" indent="-285750">
              <a:buFontTx/>
              <a:buChar char="-"/>
            </a:pPr>
            <a:r>
              <a:rPr lang="fi-FI" sz="2400" dirty="0">
                <a:solidFill>
                  <a:schemeClr val="accent5"/>
                </a:solidFill>
              </a:rPr>
              <a:t>i</a:t>
            </a:r>
            <a:r>
              <a:rPr lang="fi-FI" sz="2400" dirty="0" smtClean="0">
                <a:solidFill>
                  <a:schemeClr val="accent5"/>
                </a:solidFill>
              </a:rPr>
              <a:t>hmiskäsitys ja oppimiskäsitys arviointikäytäntöjen perusteina</a:t>
            </a:r>
          </a:p>
          <a:p>
            <a:pPr marL="742950" lvl="1" indent="-285750">
              <a:buFontTx/>
              <a:buChar char="-"/>
            </a:pPr>
            <a:r>
              <a:rPr lang="fi-FI" sz="2400" dirty="0">
                <a:solidFill>
                  <a:schemeClr val="accent5"/>
                </a:solidFill>
              </a:rPr>
              <a:t>t</a:t>
            </a:r>
            <a:r>
              <a:rPr lang="fi-FI" sz="2400" dirty="0" smtClean="0">
                <a:solidFill>
                  <a:schemeClr val="accent5"/>
                </a:solidFill>
              </a:rPr>
              <a:t>avoitteet ja oppimisen laatu</a:t>
            </a:r>
          </a:p>
          <a:p>
            <a:pPr marL="742950" lvl="1" indent="-285750">
              <a:buFontTx/>
              <a:buChar char="-"/>
            </a:pPr>
            <a:r>
              <a:rPr lang="fi-FI" sz="2400" dirty="0">
                <a:solidFill>
                  <a:schemeClr val="accent5"/>
                </a:solidFill>
              </a:rPr>
              <a:t>h</a:t>
            </a:r>
            <a:r>
              <a:rPr lang="fi-FI" sz="2400" dirty="0" smtClean="0">
                <a:solidFill>
                  <a:schemeClr val="accent5"/>
                </a:solidFill>
              </a:rPr>
              <a:t>uomioita </a:t>
            </a:r>
            <a:r>
              <a:rPr lang="fi-FI" sz="2400" dirty="0" smtClean="0">
                <a:solidFill>
                  <a:schemeClr val="accent5"/>
                </a:solidFill>
              </a:rPr>
              <a:t>nykykäytännöistä</a:t>
            </a:r>
          </a:p>
          <a:p>
            <a:pPr marL="742950" lvl="1" indent="-285750">
              <a:buFontTx/>
              <a:buChar char="-"/>
            </a:pPr>
            <a:r>
              <a:rPr lang="fi-FI" sz="2400" dirty="0">
                <a:solidFill>
                  <a:schemeClr val="accent5"/>
                </a:solidFill>
              </a:rPr>
              <a:t>t</a:t>
            </a:r>
            <a:r>
              <a:rPr lang="fi-FI" sz="2400" dirty="0" smtClean="0">
                <a:solidFill>
                  <a:schemeClr val="accent5"/>
                </a:solidFill>
              </a:rPr>
              <a:t>oisin tekemisen mahdollisuuksia</a:t>
            </a:r>
            <a:endParaRPr lang="fi-FI" sz="2400" dirty="0">
              <a:solidFill>
                <a:schemeClr val="accent5"/>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en-US" dirty="0" err="1" smtClean="0">
                <a:solidFill>
                  <a:srgbClr val="AE0606"/>
                </a:solidFill>
              </a:rPr>
              <a:t>Pohjanmaa</a:t>
            </a:r>
            <a:r>
              <a:rPr lang="en-US" dirty="0" smtClean="0">
                <a:solidFill>
                  <a:srgbClr val="AE0606"/>
                </a:solidFill>
              </a:rPr>
              <a:t> 160817</a:t>
            </a:r>
            <a:endParaRPr lang="en-US" dirty="0">
              <a:solidFill>
                <a:srgbClr val="AE0606"/>
              </a:solidFill>
            </a:endParaRPr>
          </a:p>
        </p:txBody>
      </p:sp>
    </p:spTree>
    <p:extLst>
      <p:ext uri="{BB962C8B-B14F-4D97-AF65-F5344CB8AC3E}">
        <p14:creationId xmlns:p14="http://schemas.microsoft.com/office/powerpoint/2010/main" val="1963015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323652"/>
            <a:ext cx="6777317" cy="3864169"/>
          </a:xfrm>
        </p:spPr>
        <p:txBody>
          <a:bodyPr>
            <a:normAutofit/>
          </a:bodyPr>
          <a:lstStyle/>
          <a:p>
            <a:pPr marL="68580" indent="0">
              <a:buNone/>
            </a:pPr>
            <a:r>
              <a:rPr lang="fi-FI" sz="1400" dirty="0" smtClean="0">
                <a:solidFill>
                  <a:srgbClr val="AE0606"/>
                </a:solidFill>
              </a:rPr>
              <a:t>- välineellinen </a:t>
            </a:r>
            <a:r>
              <a:rPr lang="fi-FI" sz="1400" dirty="0" smtClean="0">
                <a:solidFill>
                  <a:srgbClr val="AE0606"/>
                </a:solidFill>
              </a:rPr>
              <a:t>ajattelumalli</a:t>
            </a:r>
            <a:endParaRPr lang="fi-FI" sz="2800" dirty="0" smtClean="0">
              <a:solidFill>
                <a:srgbClr val="AE0606"/>
              </a:solidFill>
            </a:endParaRPr>
          </a:p>
          <a:p>
            <a:pPr marL="742950" lvl="1" indent="-285750">
              <a:buFontTx/>
              <a:buChar char="-"/>
            </a:pPr>
            <a:r>
              <a:rPr lang="fi-FI" sz="3200" dirty="0" smtClean="0">
                <a:solidFill>
                  <a:srgbClr val="AE0606"/>
                </a:solidFill>
              </a:rPr>
              <a:t>modernin </a:t>
            </a:r>
            <a:r>
              <a:rPr lang="fi-FI" sz="3200" dirty="0">
                <a:solidFill>
                  <a:srgbClr val="AE0606"/>
                </a:solidFill>
              </a:rPr>
              <a:t>maailman kuri-instituutiot: </a:t>
            </a:r>
            <a:r>
              <a:rPr lang="fi-FI" sz="3200" dirty="0" smtClean="0">
                <a:solidFill>
                  <a:srgbClr val="AE0606"/>
                </a:solidFill>
              </a:rPr>
              <a:t>tehdas, vankila</a:t>
            </a:r>
            <a:r>
              <a:rPr lang="fi-FI" sz="3200" dirty="0">
                <a:solidFill>
                  <a:srgbClr val="AE0606"/>
                </a:solidFill>
              </a:rPr>
              <a:t>, mielisairaala, </a:t>
            </a:r>
            <a:r>
              <a:rPr lang="fi-FI" sz="3200" dirty="0" smtClean="0">
                <a:solidFill>
                  <a:srgbClr val="AE0606"/>
                </a:solidFill>
              </a:rPr>
              <a:t>koulu</a:t>
            </a:r>
          </a:p>
          <a:p>
            <a:pPr marL="445770" indent="-285750">
              <a:buFontTx/>
              <a:buChar char="-"/>
            </a:pPr>
            <a:endParaRPr lang="fi-FI" dirty="0"/>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pic>
        <p:nvPicPr>
          <p:cNvPr id="5" name="Picture 4"/>
          <p:cNvPicPr>
            <a:picLocks noChangeAspect="1"/>
          </p:cNvPicPr>
          <p:nvPr/>
        </p:nvPicPr>
        <p:blipFill>
          <a:blip r:embed="rId3"/>
          <a:stretch>
            <a:fillRect/>
          </a:stretch>
        </p:blipFill>
        <p:spPr>
          <a:xfrm>
            <a:off x="1095023" y="4488926"/>
            <a:ext cx="1524000" cy="1422400"/>
          </a:xfrm>
          <a:prstGeom prst="rect">
            <a:avLst/>
          </a:prstGeom>
        </p:spPr>
      </p:pic>
      <p:pic>
        <p:nvPicPr>
          <p:cNvPr id="6" name="Picture 5"/>
          <p:cNvPicPr>
            <a:picLocks noChangeAspect="1"/>
          </p:cNvPicPr>
          <p:nvPr/>
        </p:nvPicPr>
        <p:blipFill>
          <a:blip r:embed="rId4"/>
          <a:stretch>
            <a:fillRect/>
          </a:stretch>
        </p:blipFill>
        <p:spPr>
          <a:xfrm>
            <a:off x="3047999" y="4488926"/>
            <a:ext cx="2245895" cy="1422400"/>
          </a:xfrm>
          <a:prstGeom prst="rect">
            <a:avLst/>
          </a:prstGeom>
        </p:spPr>
      </p:pic>
      <p:pic>
        <p:nvPicPr>
          <p:cNvPr id="7" name="Picture 6"/>
          <p:cNvPicPr>
            <a:picLocks noChangeAspect="1"/>
          </p:cNvPicPr>
          <p:nvPr/>
        </p:nvPicPr>
        <p:blipFill>
          <a:blip r:embed="rId5"/>
          <a:stretch>
            <a:fillRect/>
          </a:stretch>
        </p:blipFill>
        <p:spPr>
          <a:xfrm>
            <a:off x="5842000" y="4488926"/>
            <a:ext cx="2275840" cy="1422400"/>
          </a:xfrm>
          <a:prstGeom prst="rect">
            <a:avLst/>
          </a:prstGeom>
        </p:spPr>
      </p:pic>
      <p:sp>
        <p:nvSpPr>
          <p:cNvPr id="9"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26983207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5495" y="1903415"/>
            <a:ext cx="7729091" cy="4399912"/>
          </a:xfrm>
        </p:spPr>
        <p:txBody>
          <a:bodyPr>
            <a:noAutofit/>
          </a:bodyPr>
          <a:lstStyle/>
          <a:p>
            <a:pPr marL="68580" indent="0">
              <a:buNone/>
            </a:pPr>
            <a:r>
              <a:rPr lang="fi-FI" sz="1600" dirty="0" smtClean="0">
                <a:solidFill>
                  <a:srgbClr val="AE0606"/>
                </a:solidFill>
              </a:rPr>
              <a:t>- välineellinen ajattelumalli</a:t>
            </a:r>
          </a:p>
          <a:p>
            <a:pPr marL="742950" lvl="1" indent="-285750">
              <a:buFontTx/>
              <a:buChar char="-"/>
            </a:pPr>
            <a:r>
              <a:rPr lang="fi-FI" sz="2800" dirty="0" smtClean="0">
                <a:solidFill>
                  <a:srgbClr val="AE0606"/>
                </a:solidFill>
              </a:rPr>
              <a:t>todellisuuden </a:t>
            </a:r>
            <a:r>
              <a:rPr lang="fi-FI" sz="2800" dirty="0">
                <a:solidFill>
                  <a:srgbClr val="AE0606"/>
                </a:solidFill>
              </a:rPr>
              <a:t>hallittavaksi tekeminen</a:t>
            </a:r>
          </a:p>
          <a:p>
            <a:pPr marL="742950" lvl="1" indent="-285750">
              <a:buFontTx/>
              <a:buChar char="-"/>
            </a:pPr>
            <a:r>
              <a:rPr lang="fi-FI" sz="2800" dirty="0">
                <a:solidFill>
                  <a:srgbClr val="AE0606"/>
                </a:solidFill>
              </a:rPr>
              <a:t>vaarana todellisuuden </a:t>
            </a:r>
            <a:r>
              <a:rPr lang="fi-FI" sz="2800" dirty="0" err="1">
                <a:solidFill>
                  <a:srgbClr val="AE0606"/>
                </a:solidFill>
              </a:rPr>
              <a:t>pirstaloituminen</a:t>
            </a:r>
            <a:r>
              <a:rPr lang="fi-FI" sz="2800" dirty="0">
                <a:solidFill>
                  <a:srgbClr val="AE0606"/>
                </a:solidFill>
              </a:rPr>
              <a:t> =&gt; </a:t>
            </a:r>
            <a:r>
              <a:rPr lang="fi-FI" sz="2800" dirty="0" smtClean="0">
                <a:solidFill>
                  <a:srgbClr val="AE0606"/>
                </a:solidFill>
              </a:rPr>
              <a:t>ei </a:t>
            </a:r>
            <a:r>
              <a:rPr lang="fi-FI" sz="2800" dirty="0">
                <a:solidFill>
                  <a:srgbClr val="AE0606"/>
                </a:solidFill>
              </a:rPr>
              <a:t>kokonaiskäsitystä oppimisesta ja </a:t>
            </a:r>
            <a:r>
              <a:rPr lang="fi-FI" sz="2800" dirty="0" smtClean="0">
                <a:solidFill>
                  <a:srgbClr val="AE0606"/>
                </a:solidFill>
              </a:rPr>
              <a:t>   </a:t>
            </a:r>
          </a:p>
          <a:p>
            <a:pPr marL="365760" lvl="1" indent="0">
              <a:buNone/>
            </a:pPr>
            <a:r>
              <a:rPr lang="fi-FI" sz="2800" dirty="0">
                <a:solidFill>
                  <a:srgbClr val="AE0606"/>
                </a:solidFill>
              </a:rPr>
              <a:t> </a:t>
            </a:r>
            <a:r>
              <a:rPr lang="fi-FI" sz="2800" dirty="0" smtClean="0">
                <a:solidFill>
                  <a:srgbClr val="AE0606"/>
                </a:solidFill>
              </a:rPr>
              <a:t>    osaamisesta</a:t>
            </a:r>
            <a:endParaRPr lang="fi-FI" sz="2800" dirty="0">
              <a:solidFill>
                <a:srgbClr val="AE0606"/>
              </a:solidFill>
            </a:endParaRPr>
          </a:p>
          <a:p>
            <a:pPr marL="742950" lvl="1" indent="-285750">
              <a:buFontTx/>
              <a:buChar char="-"/>
            </a:pPr>
            <a:r>
              <a:rPr lang="fi-FI" sz="2800" dirty="0">
                <a:solidFill>
                  <a:srgbClr val="AE0606"/>
                </a:solidFill>
              </a:rPr>
              <a:t>vaarana arvioinnin totaalisuus =&gt; mennään ”ihon alle”, mutta mikä on oppija </a:t>
            </a:r>
            <a:r>
              <a:rPr lang="fi-FI" sz="2800" dirty="0" smtClean="0">
                <a:solidFill>
                  <a:srgbClr val="AE0606"/>
                </a:solidFill>
              </a:rPr>
              <a:t>ihmisenä</a:t>
            </a:r>
            <a:endParaRPr lang="fi-FI" sz="28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Tree>
    <p:extLst>
      <p:ext uri="{BB962C8B-B14F-4D97-AF65-F5344CB8AC3E}">
        <p14:creationId xmlns:p14="http://schemas.microsoft.com/office/powerpoint/2010/main" val="10812461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431" y="977749"/>
            <a:ext cx="7837254" cy="3864169"/>
          </a:xfrm>
        </p:spPr>
        <p:txBody>
          <a:bodyPr>
            <a:normAutofit/>
          </a:bodyPr>
          <a:lstStyle/>
          <a:p>
            <a:pPr marL="68580" indent="0">
              <a:buNone/>
            </a:pPr>
            <a:r>
              <a:rPr lang="fi-FI" sz="1600" dirty="0" smtClean="0">
                <a:solidFill>
                  <a:srgbClr val="AE0606"/>
                </a:solidFill>
              </a:rPr>
              <a:t>- välineellinen ajattelumalli</a:t>
            </a:r>
            <a:endParaRPr lang="fi-FI" sz="1600" dirty="0">
              <a:solidFill>
                <a:srgbClr val="AE0606"/>
              </a:solidFill>
            </a:endParaRPr>
          </a:p>
          <a:p>
            <a:pPr marL="68580" indent="0">
              <a:buNone/>
            </a:pPr>
            <a:r>
              <a:rPr lang="fi-FI" sz="3200" dirty="0" smtClean="0">
                <a:solidFill>
                  <a:srgbClr val="AE0606"/>
                </a:solidFill>
              </a:rPr>
              <a:t>- oppilas näyttäytyy kohteena</a:t>
            </a:r>
          </a:p>
          <a:p>
            <a:pPr>
              <a:buFontTx/>
              <a:buChar char="-"/>
            </a:pPr>
            <a:r>
              <a:rPr lang="fi-FI" sz="3200" dirty="0" smtClean="0">
                <a:solidFill>
                  <a:srgbClr val="AE0606"/>
                </a:solidFill>
              </a:rPr>
              <a:t>oppilas </a:t>
            </a:r>
            <a:r>
              <a:rPr lang="fi-FI" sz="3200" dirty="0" smtClean="0">
                <a:solidFill>
                  <a:srgbClr val="AE0606"/>
                </a:solidFill>
              </a:rPr>
              <a:t>määrittyy </a:t>
            </a:r>
            <a:r>
              <a:rPr lang="fi-FI" sz="3200" dirty="0" smtClean="0">
                <a:solidFill>
                  <a:srgbClr val="AE0606"/>
                </a:solidFill>
              </a:rPr>
              <a:t>suhteessa tavoitteisiin</a:t>
            </a:r>
            <a:endParaRPr lang="fi-FI" sz="3200" dirty="0" smtClean="0">
              <a:solidFill>
                <a:srgbClr val="AE0606"/>
              </a:solidFill>
            </a:endParaRPr>
          </a:p>
          <a:p>
            <a:pPr>
              <a:buFontTx/>
              <a:buChar char="-"/>
            </a:pPr>
            <a:r>
              <a:rPr lang="fi-FI" sz="3200" dirty="0" smtClean="0">
                <a:solidFill>
                  <a:srgbClr val="AE0606"/>
                </a:solidFill>
              </a:rPr>
              <a:t>suoraviivainen </a:t>
            </a:r>
            <a:r>
              <a:rPr lang="fi-FI" sz="3200" dirty="0" smtClean="0">
                <a:solidFill>
                  <a:srgbClr val="AE0606"/>
                </a:solidFill>
              </a:rPr>
              <a:t>ymmärrys </a:t>
            </a:r>
            <a:endParaRPr lang="fi-FI" sz="3200" dirty="0" smtClean="0">
              <a:solidFill>
                <a:srgbClr val="AE0606"/>
              </a:solidFill>
            </a:endParaRPr>
          </a:p>
          <a:p>
            <a:pPr marL="68580" indent="0">
              <a:buNone/>
            </a:pPr>
            <a:r>
              <a:rPr lang="fi-FI" sz="3200" dirty="0">
                <a:solidFill>
                  <a:srgbClr val="AE0606"/>
                </a:solidFill>
              </a:rPr>
              <a:t> </a:t>
            </a:r>
            <a:r>
              <a:rPr lang="fi-FI" sz="3200" dirty="0" smtClean="0">
                <a:solidFill>
                  <a:srgbClr val="AE0606"/>
                </a:solidFill>
              </a:rPr>
              <a:t> </a:t>
            </a:r>
            <a:r>
              <a:rPr lang="fi-FI" sz="3200" dirty="0" smtClean="0">
                <a:solidFill>
                  <a:srgbClr val="AE0606"/>
                </a:solidFill>
              </a:rPr>
              <a:t>oppimisesta</a:t>
            </a:r>
            <a:r>
              <a:rPr lang="fi-FI" sz="3200" dirty="0" smtClean="0">
                <a:solidFill>
                  <a:srgbClr val="AE0606"/>
                </a:solidFill>
              </a:rPr>
              <a:t>: lähtötila -&gt; käsittely -&gt; </a:t>
            </a:r>
            <a:r>
              <a:rPr lang="fi-FI" sz="3200" dirty="0">
                <a:solidFill>
                  <a:srgbClr val="AE0606"/>
                </a:solidFill>
              </a:rPr>
              <a:t> </a:t>
            </a:r>
            <a:r>
              <a:rPr lang="fi-FI" sz="3200" dirty="0" smtClean="0">
                <a:solidFill>
                  <a:srgbClr val="AE0606"/>
                </a:solidFill>
              </a:rPr>
              <a:t>  </a:t>
            </a:r>
          </a:p>
          <a:p>
            <a:pPr marL="68580" indent="0">
              <a:buNone/>
            </a:pPr>
            <a:r>
              <a:rPr lang="fi-FI" sz="3200" dirty="0">
                <a:solidFill>
                  <a:srgbClr val="AE0606"/>
                </a:solidFill>
              </a:rPr>
              <a:t> </a:t>
            </a:r>
            <a:r>
              <a:rPr lang="fi-FI" sz="3200" dirty="0" smtClean="0">
                <a:solidFill>
                  <a:srgbClr val="AE0606"/>
                </a:solidFill>
              </a:rPr>
              <a:t> tavoitteiden </a:t>
            </a:r>
            <a:r>
              <a:rPr lang="fi-FI" sz="3200" dirty="0" smtClean="0">
                <a:solidFill>
                  <a:srgbClr val="AE0606"/>
                </a:solidFill>
              </a:rPr>
              <a:t>saavuttaminen</a:t>
            </a: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pic>
        <p:nvPicPr>
          <p:cNvPr id="5" name="Picture 4" descr="oepelmuehle-F5.jpg"/>
          <p:cNvPicPr/>
          <p:nvPr/>
        </p:nvPicPr>
        <p:blipFill>
          <a:blip r:embed="rId3">
            <a:extLst>
              <a:ext uri="{28A0092B-C50C-407E-A947-70E740481C1C}">
                <a14:useLocalDpi xmlns:a14="http://schemas.microsoft.com/office/drawing/2010/main" val="0"/>
              </a:ext>
            </a:extLst>
          </a:blip>
          <a:srcRect/>
          <a:stretch>
            <a:fillRect/>
          </a:stretch>
        </p:blipFill>
        <p:spPr bwMode="auto">
          <a:xfrm>
            <a:off x="738431" y="4841918"/>
            <a:ext cx="1458595" cy="1527810"/>
          </a:xfrm>
          <a:prstGeom prst="rect">
            <a:avLst/>
          </a:prstGeom>
          <a:noFill/>
          <a:ln>
            <a:noFill/>
          </a:ln>
        </p:spPr>
      </p:pic>
      <p:pic>
        <p:nvPicPr>
          <p:cNvPr id="6" name="Picture 5"/>
          <p:cNvPicPr>
            <a:picLocks noChangeAspect="1"/>
          </p:cNvPicPr>
          <p:nvPr/>
        </p:nvPicPr>
        <p:blipFill>
          <a:blip r:embed="rId4"/>
          <a:stretch>
            <a:fillRect/>
          </a:stretch>
        </p:blipFill>
        <p:spPr>
          <a:xfrm>
            <a:off x="2545920" y="4841918"/>
            <a:ext cx="2742223" cy="1527810"/>
          </a:xfrm>
          <a:prstGeom prst="rect">
            <a:avLst/>
          </a:prstGeom>
        </p:spPr>
      </p:pic>
      <p:pic>
        <p:nvPicPr>
          <p:cNvPr id="7" name="Picture 6"/>
          <p:cNvPicPr>
            <a:picLocks noChangeAspect="1"/>
          </p:cNvPicPr>
          <p:nvPr/>
        </p:nvPicPr>
        <p:blipFill>
          <a:blip r:embed="rId5"/>
          <a:stretch>
            <a:fillRect/>
          </a:stretch>
        </p:blipFill>
        <p:spPr>
          <a:xfrm>
            <a:off x="5698173" y="4841918"/>
            <a:ext cx="1295400" cy="1524000"/>
          </a:xfrm>
          <a:prstGeom prst="rect">
            <a:avLst/>
          </a:prstGeom>
        </p:spPr>
      </p:pic>
      <p:pic>
        <p:nvPicPr>
          <p:cNvPr id="9" name="Picture 8"/>
          <p:cNvPicPr>
            <a:picLocks noChangeAspect="1"/>
          </p:cNvPicPr>
          <p:nvPr/>
        </p:nvPicPr>
        <p:blipFill>
          <a:blip r:embed="rId6"/>
          <a:stretch>
            <a:fillRect/>
          </a:stretch>
        </p:blipFill>
        <p:spPr>
          <a:xfrm>
            <a:off x="7288078" y="4841918"/>
            <a:ext cx="1143000" cy="1524000"/>
          </a:xfrm>
          <a:prstGeom prst="rect">
            <a:avLst/>
          </a:prstGeom>
        </p:spPr>
      </p:pic>
    </p:spTree>
    <p:extLst>
      <p:ext uri="{BB962C8B-B14F-4D97-AF65-F5344CB8AC3E}">
        <p14:creationId xmlns:p14="http://schemas.microsoft.com/office/powerpoint/2010/main" val="21043395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031" y="776211"/>
            <a:ext cx="7779125" cy="553997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6600" dirty="0" err="1" smtClean="0">
                <a:solidFill>
                  <a:srgbClr val="FFFF00"/>
                </a:solidFill>
                <a:latin typeface="Marker Felt"/>
                <a:cs typeface="Marker Felt"/>
              </a:rPr>
              <a:t>Ja</a:t>
            </a:r>
            <a:r>
              <a:rPr lang="en-US" sz="6600" dirty="0" smtClean="0">
                <a:solidFill>
                  <a:srgbClr val="FFFF00"/>
                </a:solidFill>
                <a:latin typeface="Marker Felt"/>
                <a:cs typeface="Marker Felt"/>
              </a:rPr>
              <a:t> </a:t>
            </a:r>
            <a:r>
              <a:rPr lang="en-US" sz="6600" dirty="0" err="1" smtClean="0">
                <a:solidFill>
                  <a:srgbClr val="FFFF00"/>
                </a:solidFill>
                <a:latin typeface="Marker Felt"/>
                <a:cs typeface="Marker Felt"/>
              </a:rPr>
              <a:t>nyt</a:t>
            </a:r>
            <a:r>
              <a:rPr lang="en-US" sz="6600" dirty="0" smtClean="0">
                <a:solidFill>
                  <a:srgbClr val="FFFF00"/>
                </a:solidFill>
                <a:latin typeface="Marker Felt"/>
                <a:cs typeface="Marker Felt"/>
              </a:rPr>
              <a:t> </a:t>
            </a:r>
            <a:r>
              <a:rPr lang="en-US" sz="6600" dirty="0" err="1" smtClean="0">
                <a:solidFill>
                  <a:srgbClr val="FFFF00"/>
                </a:solidFill>
                <a:latin typeface="Marker Felt"/>
                <a:cs typeface="Marker Felt"/>
              </a:rPr>
              <a:t>loppuu</a:t>
            </a:r>
            <a:r>
              <a:rPr lang="en-US" sz="6600" dirty="0" smtClean="0">
                <a:solidFill>
                  <a:srgbClr val="FFFF00"/>
                </a:solidFill>
                <a:latin typeface="Marker Felt"/>
                <a:cs typeface="Marker Felt"/>
              </a:rPr>
              <a:t> se </a:t>
            </a:r>
            <a:r>
              <a:rPr lang="en-US" sz="6600" dirty="0" err="1" smtClean="0">
                <a:solidFill>
                  <a:srgbClr val="FFFF00"/>
                </a:solidFill>
                <a:latin typeface="Marker Felt"/>
                <a:cs typeface="Marker Felt"/>
              </a:rPr>
              <a:t>kännyköitten</a:t>
            </a:r>
            <a:r>
              <a:rPr lang="en-US" sz="6600" dirty="0" smtClean="0">
                <a:solidFill>
                  <a:srgbClr val="FFFF00"/>
                </a:solidFill>
                <a:latin typeface="Marker Felt"/>
                <a:cs typeface="Marker Felt"/>
              </a:rPr>
              <a:t> </a:t>
            </a:r>
            <a:r>
              <a:rPr lang="en-US" sz="6600" dirty="0" err="1" smtClean="0">
                <a:solidFill>
                  <a:srgbClr val="FFFF00"/>
                </a:solidFill>
                <a:latin typeface="Marker Felt"/>
                <a:cs typeface="Marker Felt"/>
              </a:rPr>
              <a:t>räplääminen</a:t>
            </a:r>
            <a:r>
              <a:rPr lang="en-US" sz="6600" dirty="0" smtClean="0">
                <a:solidFill>
                  <a:srgbClr val="FFFF00"/>
                </a:solidFill>
                <a:latin typeface="Marker Felt"/>
                <a:cs typeface="Marker Felt"/>
              </a:rPr>
              <a:t> </a:t>
            </a:r>
            <a:r>
              <a:rPr lang="en-US" sz="6600" dirty="0" err="1" smtClean="0">
                <a:solidFill>
                  <a:srgbClr val="FFFF00"/>
                </a:solidFill>
                <a:latin typeface="Marker Felt"/>
                <a:cs typeface="Marker Felt"/>
              </a:rPr>
              <a:t>siellä</a:t>
            </a:r>
            <a:r>
              <a:rPr lang="en-US" sz="6600" dirty="0" smtClean="0">
                <a:solidFill>
                  <a:srgbClr val="FFFF00"/>
                </a:solidFill>
                <a:latin typeface="Marker Felt"/>
                <a:cs typeface="Marker Felt"/>
              </a:rPr>
              <a:t> </a:t>
            </a:r>
            <a:r>
              <a:rPr lang="en-US" sz="6600" dirty="0" err="1" smtClean="0">
                <a:solidFill>
                  <a:srgbClr val="FFFF00"/>
                </a:solidFill>
                <a:latin typeface="Marker Felt"/>
                <a:cs typeface="Marker Felt"/>
              </a:rPr>
              <a:t>takarivissä</a:t>
            </a:r>
            <a:r>
              <a:rPr lang="en-US" sz="6600" dirty="0" smtClean="0">
                <a:solidFill>
                  <a:srgbClr val="FFFF00"/>
                </a:solidFill>
                <a:latin typeface="Marker Felt"/>
                <a:cs typeface="Marker Felt"/>
              </a:rPr>
              <a:t>!</a:t>
            </a:r>
          </a:p>
          <a:p>
            <a:endParaRPr lang="en-US" sz="5400" dirty="0">
              <a:solidFill>
                <a:srgbClr val="FFFF00"/>
              </a:solidFill>
              <a:latin typeface="Marker Felt"/>
              <a:cs typeface="Marker Felt"/>
            </a:endParaRPr>
          </a:p>
          <a:p>
            <a:pPr algn="r"/>
            <a:r>
              <a:rPr lang="en-US" sz="3600" dirty="0" err="1" smtClean="0">
                <a:solidFill>
                  <a:srgbClr val="FFFF00"/>
                </a:solidFill>
                <a:latin typeface="Marker Felt"/>
                <a:cs typeface="Marker Felt"/>
              </a:rPr>
              <a:t>Kerta</a:t>
            </a:r>
            <a:r>
              <a:rPr lang="en-US" sz="3600" dirty="0" smtClean="0">
                <a:solidFill>
                  <a:srgbClr val="FFFF00"/>
                </a:solidFill>
                <a:latin typeface="Marker Felt"/>
                <a:cs typeface="Marker Felt"/>
              </a:rPr>
              <a:t> </a:t>
            </a:r>
            <a:r>
              <a:rPr lang="en-US" sz="3600" dirty="0" err="1" smtClean="0">
                <a:solidFill>
                  <a:srgbClr val="FFFF00"/>
                </a:solidFill>
                <a:latin typeface="Marker Felt"/>
                <a:cs typeface="Marker Felt"/>
              </a:rPr>
              <a:t>kaikkiaan</a:t>
            </a:r>
            <a:r>
              <a:rPr lang="en-US" sz="3600" dirty="0" smtClean="0">
                <a:solidFill>
                  <a:srgbClr val="FFFF00"/>
                </a:solidFill>
                <a:latin typeface="Marker Felt"/>
                <a:cs typeface="Marker Felt"/>
              </a:rPr>
              <a:t>, </a:t>
            </a:r>
            <a:r>
              <a:rPr lang="en-US" sz="3600" dirty="0" err="1" smtClean="0">
                <a:solidFill>
                  <a:srgbClr val="FFFF00"/>
                </a:solidFill>
                <a:latin typeface="Marker Felt"/>
                <a:cs typeface="Marker Felt"/>
              </a:rPr>
              <a:t>mie</a:t>
            </a:r>
            <a:r>
              <a:rPr lang="en-US" sz="3600" dirty="0" smtClean="0">
                <a:solidFill>
                  <a:srgbClr val="FFFF00"/>
                </a:solidFill>
                <a:latin typeface="Marker Felt"/>
                <a:cs typeface="Marker Felt"/>
              </a:rPr>
              <a:t> </a:t>
            </a:r>
            <a:r>
              <a:rPr lang="en-US" sz="3600" dirty="0" err="1" smtClean="0">
                <a:solidFill>
                  <a:srgbClr val="FFFF00"/>
                </a:solidFill>
                <a:latin typeface="Marker Felt"/>
                <a:cs typeface="Marker Felt"/>
              </a:rPr>
              <a:t>sanon</a:t>
            </a:r>
            <a:r>
              <a:rPr lang="en-US" sz="3600" dirty="0" smtClean="0">
                <a:solidFill>
                  <a:srgbClr val="FFFF00"/>
                </a:solidFill>
                <a:latin typeface="Marker Felt"/>
                <a:cs typeface="Marker Felt"/>
              </a:rPr>
              <a:t>!</a:t>
            </a:r>
            <a:endParaRPr lang="en-US" sz="3600" dirty="0">
              <a:solidFill>
                <a:srgbClr val="FFFF00"/>
              </a:solidFill>
              <a:latin typeface="Marker Felt"/>
              <a:cs typeface="Marker Felt"/>
            </a:endParaRPr>
          </a:p>
        </p:txBody>
      </p:sp>
    </p:spTree>
    <p:extLst>
      <p:ext uri="{BB962C8B-B14F-4D97-AF65-F5344CB8AC3E}">
        <p14:creationId xmlns:p14="http://schemas.microsoft.com/office/powerpoint/2010/main" val="30694025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5494" y="2323652"/>
            <a:ext cx="7791801" cy="3864169"/>
          </a:xfrm>
        </p:spPr>
        <p:txBody>
          <a:bodyPr>
            <a:normAutofit/>
          </a:bodyPr>
          <a:lstStyle/>
          <a:p>
            <a:pPr marL="68580" indent="0">
              <a:buNone/>
            </a:pPr>
            <a:r>
              <a:rPr lang="fi-FI" sz="3000" dirty="0">
                <a:solidFill>
                  <a:srgbClr val="AE0606"/>
                </a:solidFill>
                <a:latin typeface="+mj-lt"/>
                <a:cs typeface="Modern No. 20"/>
              </a:rPr>
              <a:t>3) </a:t>
            </a:r>
            <a:r>
              <a:rPr lang="fi-FI" sz="3000" dirty="0" smtClean="0">
                <a:solidFill>
                  <a:srgbClr val="AE0606"/>
                </a:solidFill>
                <a:latin typeface="+mj-lt"/>
                <a:cs typeface="Modern No. 20"/>
              </a:rPr>
              <a:t>arviointia </a:t>
            </a:r>
            <a:endParaRPr lang="fi-FI" sz="3000" dirty="0" smtClean="0">
              <a:solidFill>
                <a:srgbClr val="AE0606"/>
              </a:solidFill>
              <a:latin typeface="+mj-lt"/>
              <a:cs typeface="Modern No. 20"/>
            </a:endParaRPr>
          </a:p>
          <a:p>
            <a:pPr marL="68580" indent="0">
              <a:buNone/>
            </a:pPr>
            <a:r>
              <a:rPr lang="fi-FI" sz="3000" dirty="0">
                <a:solidFill>
                  <a:srgbClr val="AE0606"/>
                </a:solidFill>
                <a:latin typeface="+mj-lt"/>
                <a:cs typeface="Modern No. 20"/>
              </a:rPr>
              <a:t> </a:t>
            </a:r>
            <a:r>
              <a:rPr lang="fi-FI" sz="3000" dirty="0" smtClean="0">
                <a:solidFill>
                  <a:srgbClr val="AE0606"/>
                </a:solidFill>
                <a:latin typeface="+mj-lt"/>
                <a:cs typeface="Modern No. 20"/>
              </a:rPr>
              <a:t>   </a:t>
            </a:r>
            <a:r>
              <a:rPr lang="fi-FI" sz="3000" dirty="0" smtClean="0">
                <a:solidFill>
                  <a:srgbClr val="AE0606"/>
                </a:solidFill>
                <a:latin typeface="+mj-lt"/>
                <a:cs typeface="Modern No. 20"/>
              </a:rPr>
              <a:t>kyseenalaistava </a:t>
            </a:r>
            <a:endParaRPr lang="fi-FI" sz="3000" dirty="0" smtClean="0">
              <a:solidFill>
                <a:srgbClr val="AE0606"/>
              </a:solidFill>
              <a:latin typeface="+mj-lt"/>
              <a:cs typeface="Modern No. 20"/>
            </a:endParaRPr>
          </a:p>
          <a:p>
            <a:pPr marL="68580" indent="0">
              <a:buNone/>
            </a:pPr>
            <a:r>
              <a:rPr lang="fi-FI" sz="3000" dirty="0">
                <a:solidFill>
                  <a:srgbClr val="AE0606"/>
                </a:solidFill>
                <a:latin typeface="+mj-lt"/>
                <a:cs typeface="Modern No. 20"/>
              </a:rPr>
              <a:t> </a:t>
            </a:r>
            <a:r>
              <a:rPr lang="fi-FI" sz="3000" dirty="0" smtClean="0">
                <a:solidFill>
                  <a:srgbClr val="AE0606"/>
                </a:solidFill>
                <a:latin typeface="+mj-lt"/>
                <a:cs typeface="Modern No. 20"/>
              </a:rPr>
              <a:t>   ajattelumalli</a:t>
            </a:r>
            <a:endParaRPr lang="fi-FI" sz="3000" dirty="0">
              <a:solidFill>
                <a:srgbClr val="AE0606"/>
              </a:solidFill>
              <a:latin typeface="+mj-lt"/>
              <a:cs typeface="Modern No. 20"/>
            </a:endParaRPr>
          </a:p>
          <a:p>
            <a:pPr marL="68580" indent="0">
              <a:buNone/>
            </a:pPr>
            <a:endParaRPr lang="fi-FI" dirty="0"/>
          </a:p>
        </p:txBody>
      </p:sp>
      <p:sp>
        <p:nvSpPr>
          <p:cNvPr id="4" name="TextBox 3"/>
          <p:cNvSpPr txBox="1"/>
          <p:nvPr/>
        </p:nvSpPr>
        <p:spPr>
          <a:xfrm>
            <a:off x="4512471" y="117671"/>
            <a:ext cx="3708660"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5" name="TextBox 4"/>
          <p:cNvSpPr txBox="1"/>
          <p:nvPr/>
        </p:nvSpPr>
        <p:spPr>
          <a:xfrm>
            <a:off x="3213587" y="3986191"/>
            <a:ext cx="463625" cy="1015663"/>
          </a:xfrm>
          <a:prstGeom prst="rect">
            <a:avLst/>
          </a:prstGeom>
          <a:noFill/>
        </p:spPr>
        <p:txBody>
          <a:bodyPr wrap="square" rtlCol="0">
            <a:spAutoFit/>
          </a:bodyPr>
          <a:lstStyle/>
          <a:p>
            <a:r>
              <a:rPr lang="en-US" sz="6000" dirty="0" smtClean="0">
                <a:solidFill>
                  <a:schemeClr val="accent2"/>
                </a:solidFill>
                <a:latin typeface="Modern No. 20"/>
                <a:cs typeface="Modern No. 20"/>
              </a:rPr>
              <a:t>?</a:t>
            </a:r>
            <a:endParaRPr lang="en-US" sz="6000" dirty="0">
              <a:solidFill>
                <a:schemeClr val="accent2"/>
              </a:solidFill>
              <a:latin typeface="Modern No. 20"/>
              <a:cs typeface="Modern No. 20"/>
            </a:endParaRPr>
          </a:p>
        </p:txBody>
      </p:sp>
      <p:sp>
        <p:nvSpPr>
          <p:cNvPr id="6" name="TextBox 5"/>
          <p:cNvSpPr txBox="1"/>
          <p:nvPr/>
        </p:nvSpPr>
        <p:spPr>
          <a:xfrm>
            <a:off x="3688844" y="5885484"/>
            <a:ext cx="184666" cy="369332"/>
          </a:xfrm>
          <a:prstGeom prst="rect">
            <a:avLst/>
          </a:prstGeom>
          <a:noFill/>
        </p:spPr>
        <p:txBody>
          <a:bodyPr wrap="none" rtlCol="0">
            <a:spAutoFit/>
          </a:bodyPr>
          <a:lstStyle/>
          <a:p>
            <a:endParaRPr lang="en-US" dirty="0"/>
          </a:p>
        </p:txBody>
      </p:sp>
      <p:sp>
        <p:nvSpPr>
          <p:cNvPr id="7" name="TextBox 6"/>
          <p:cNvSpPr txBox="1"/>
          <p:nvPr/>
        </p:nvSpPr>
        <p:spPr>
          <a:xfrm>
            <a:off x="3677212" y="4982411"/>
            <a:ext cx="463625" cy="1015663"/>
          </a:xfrm>
          <a:prstGeom prst="rect">
            <a:avLst/>
          </a:prstGeom>
          <a:noFill/>
        </p:spPr>
        <p:txBody>
          <a:bodyPr wrap="square" rtlCol="0">
            <a:spAutoFit/>
          </a:bodyPr>
          <a:lstStyle/>
          <a:p>
            <a:r>
              <a:rPr lang="en-US" sz="6000" dirty="0" smtClean="0">
                <a:solidFill>
                  <a:schemeClr val="accent2">
                    <a:lumMod val="75000"/>
                  </a:schemeClr>
                </a:solidFill>
                <a:latin typeface="Modern No. 20"/>
                <a:cs typeface="Modern No. 20"/>
              </a:rPr>
              <a:t>?</a:t>
            </a:r>
            <a:endParaRPr lang="en-US" sz="6000" dirty="0">
              <a:solidFill>
                <a:schemeClr val="accent2">
                  <a:lumMod val="75000"/>
                </a:schemeClr>
              </a:solidFill>
              <a:latin typeface="Modern No. 20"/>
              <a:cs typeface="Modern No. 20"/>
            </a:endParaRPr>
          </a:p>
        </p:txBody>
      </p:sp>
      <p:sp>
        <p:nvSpPr>
          <p:cNvPr id="8" name="TextBox 7"/>
          <p:cNvSpPr txBox="1"/>
          <p:nvPr/>
        </p:nvSpPr>
        <p:spPr>
          <a:xfrm>
            <a:off x="4616095" y="4776917"/>
            <a:ext cx="184666" cy="369332"/>
          </a:xfrm>
          <a:prstGeom prst="rect">
            <a:avLst/>
          </a:prstGeom>
          <a:noFill/>
        </p:spPr>
        <p:txBody>
          <a:bodyPr wrap="none" rtlCol="0">
            <a:spAutoFit/>
          </a:bodyPr>
          <a:lstStyle/>
          <a:p>
            <a:endParaRPr lang="en-US" dirty="0"/>
          </a:p>
        </p:txBody>
      </p:sp>
      <p:sp>
        <p:nvSpPr>
          <p:cNvPr id="9" name="TextBox 8"/>
          <p:cNvSpPr txBox="1"/>
          <p:nvPr/>
        </p:nvSpPr>
        <p:spPr>
          <a:xfrm>
            <a:off x="3909025" y="3486948"/>
            <a:ext cx="1311798" cy="2877711"/>
          </a:xfrm>
          <a:prstGeom prst="rect">
            <a:avLst/>
          </a:prstGeom>
          <a:noFill/>
        </p:spPr>
        <p:txBody>
          <a:bodyPr wrap="square" rtlCol="0">
            <a:spAutoFit/>
          </a:bodyPr>
          <a:lstStyle/>
          <a:p>
            <a:r>
              <a:rPr lang="en-US" sz="18100" dirty="0" smtClean="0">
                <a:solidFill>
                  <a:schemeClr val="accent2">
                    <a:lumMod val="60000"/>
                    <a:lumOff val="40000"/>
                  </a:schemeClr>
                </a:solidFill>
                <a:latin typeface="Modern No. 20"/>
                <a:cs typeface="Modern No. 20"/>
              </a:rPr>
              <a:t>?</a:t>
            </a:r>
            <a:endParaRPr lang="en-US" sz="18100" dirty="0">
              <a:solidFill>
                <a:schemeClr val="accent2">
                  <a:lumMod val="60000"/>
                  <a:lumOff val="40000"/>
                </a:schemeClr>
              </a:solidFill>
              <a:latin typeface="Modern No. 20"/>
              <a:cs typeface="Modern No. 20"/>
            </a:endParaRPr>
          </a:p>
        </p:txBody>
      </p:sp>
      <p:sp>
        <p:nvSpPr>
          <p:cNvPr id="11" name="TextBox 10"/>
          <p:cNvSpPr txBox="1"/>
          <p:nvPr/>
        </p:nvSpPr>
        <p:spPr>
          <a:xfrm>
            <a:off x="3909024" y="4626980"/>
            <a:ext cx="463625" cy="1015663"/>
          </a:xfrm>
          <a:prstGeom prst="rect">
            <a:avLst/>
          </a:prstGeom>
          <a:noFill/>
        </p:spPr>
        <p:txBody>
          <a:bodyPr wrap="square" rtlCol="0">
            <a:spAutoFit/>
          </a:bodyPr>
          <a:lstStyle/>
          <a:p>
            <a:r>
              <a:rPr lang="en-US" sz="6000" dirty="0" smtClean="0">
                <a:solidFill>
                  <a:schemeClr val="accent2">
                    <a:lumMod val="60000"/>
                    <a:lumOff val="40000"/>
                  </a:schemeClr>
                </a:solidFill>
                <a:latin typeface="Modern No. 20"/>
                <a:cs typeface="Modern No. 20"/>
              </a:rPr>
              <a:t>?</a:t>
            </a:r>
            <a:endParaRPr lang="en-US" sz="6000" dirty="0">
              <a:solidFill>
                <a:schemeClr val="accent2">
                  <a:lumMod val="60000"/>
                  <a:lumOff val="40000"/>
                </a:schemeClr>
              </a:solidFill>
              <a:latin typeface="Modern No. 20"/>
              <a:cs typeface="Modern No. 20"/>
            </a:endParaRPr>
          </a:p>
        </p:txBody>
      </p:sp>
      <p:sp>
        <p:nvSpPr>
          <p:cNvPr id="12" name="TextBox 11"/>
          <p:cNvSpPr txBox="1"/>
          <p:nvPr/>
        </p:nvSpPr>
        <p:spPr>
          <a:xfrm>
            <a:off x="4525385" y="3611317"/>
            <a:ext cx="463625" cy="1015663"/>
          </a:xfrm>
          <a:prstGeom prst="rect">
            <a:avLst/>
          </a:prstGeom>
          <a:noFill/>
        </p:spPr>
        <p:txBody>
          <a:bodyPr wrap="square" rtlCol="0">
            <a:spAutoFit/>
          </a:bodyPr>
          <a:lstStyle/>
          <a:p>
            <a:r>
              <a:rPr lang="en-US" sz="6000" dirty="0" smtClean="0">
                <a:solidFill>
                  <a:schemeClr val="accent2">
                    <a:lumMod val="20000"/>
                    <a:lumOff val="80000"/>
                  </a:schemeClr>
                </a:solidFill>
                <a:latin typeface="Modern No. 20"/>
                <a:cs typeface="Modern No. 20"/>
              </a:rPr>
              <a:t>?</a:t>
            </a:r>
            <a:endParaRPr lang="en-US" sz="6000" dirty="0">
              <a:solidFill>
                <a:schemeClr val="accent2">
                  <a:lumMod val="20000"/>
                  <a:lumOff val="80000"/>
                </a:schemeClr>
              </a:solidFill>
              <a:latin typeface="Modern No. 20"/>
              <a:cs typeface="Modern No. 20"/>
            </a:endParaRPr>
          </a:p>
        </p:txBody>
      </p:sp>
      <p:sp>
        <p:nvSpPr>
          <p:cNvPr id="13" name="TextBox 12"/>
          <p:cNvSpPr txBox="1"/>
          <p:nvPr/>
        </p:nvSpPr>
        <p:spPr>
          <a:xfrm>
            <a:off x="5966655" y="5381590"/>
            <a:ext cx="184666" cy="369332"/>
          </a:xfrm>
          <a:prstGeom prst="rect">
            <a:avLst/>
          </a:prstGeom>
          <a:noFill/>
        </p:spPr>
        <p:txBody>
          <a:bodyPr wrap="none" rtlCol="0">
            <a:spAutoFit/>
          </a:bodyPr>
          <a:lstStyle/>
          <a:p>
            <a:endParaRPr lang="en-US" dirty="0"/>
          </a:p>
        </p:txBody>
      </p:sp>
      <p:sp>
        <p:nvSpPr>
          <p:cNvPr id="14" name="TextBox 13"/>
          <p:cNvSpPr txBox="1"/>
          <p:nvPr/>
        </p:nvSpPr>
        <p:spPr>
          <a:xfrm>
            <a:off x="4757198" y="4423948"/>
            <a:ext cx="463625" cy="1015663"/>
          </a:xfrm>
          <a:prstGeom prst="rect">
            <a:avLst/>
          </a:prstGeom>
          <a:noFill/>
        </p:spPr>
        <p:txBody>
          <a:bodyPr wrap="square" rtlCol="0">
            <a:spAutoFit/>
          </a:bodyPr>
          <a:lstStyle/>
          <a:p>
            <a:r>
              <a:rPr lang="en-US" sz="6000" dirty="0" smtClean="0">
                <a:solidFill>
                  <a:schemeClr val="accent2">
                    <a:lumMod val="40000"/>
                    <a:lumOff val="60000"/>
                  </a:schemeClr>
                </a:solidFill>
                <a:latin typeface="Modern No. 20"/>
                <a:cs typeface="Modern No. 20"/>
              </a:rPr>
              <a:t>?</a:t>
            </a:r>
            <a:endParaRPr lang="en-US" sz="6000" dirty="0">
              <a:solidFill>
                <a:schemeClr val="accent2">
                  <a:lumMod val="40000"/>
                  <a:lumOff val="60000"/>
                </a:schemeClr>
              </a:solidFill>
              <a:latin typeface="Modern No. 20"/>
              <a:cs typeface="Modern No. 20"/>
            </a:endParaRPr>
          </a:p>
        </p:txBody>
      </p:sp>
      <p:sp>
        <p:nvSpPr>
          <p:cNvPr id="15" name="TextBox 14"/>
          <p:cNvSpPr txBox="1"/>
          <p:nvPr/>
        </p:nvSpPr>
        <p:spPr>
          <a:xfrm>
            <a:off x="6006971" y="5240500"/>
            <a:ext cx="184666" cy="369332"/>
          </a:xfrm>
          <a:prstGeom prst="rect">
            <a:avLst/>
          </a:prstGeom>
          <a:noFill/>
        </p:spPr>
        <p:txBody>
          <a:bodyPr wrap="none" rtlCol="0">
            <a:spAutoFit/>
          </a:bodyPr>
          <a:lstStyle/>
          <a:p>
            <a:endParaRPr lang="en-US" dirty="0"/>
          </a:p>
        </p:txBody>
      </p:sp>
      <p:sp>
        <p:nvSpPr>
          <p:cNvPr id="16" name="TextBox 15"/>
          <p:cNvSpPr txBox="1"/>
          <p:nvPr/>
        </p:nvSpPr>
        <p:spPr>
          <a:xfrm>
            <a:off x="4989010" y="3995037"/>
            <a:ext cx="463625" cy="1015663"/>
          </a:xfrm>
          <a:prstGeom prst="rect">
            <a:avLst/>
          </a:prstGeom>
          <a:noFill/>
        </p:spPr>
        <p:txBody>
          <a:bodyPr wrap="square" rtlCol="0">
            <a:spAutoFit/>
          </a:bodyPr>
          <a:lstStyle/>
          <a:p>
            <a:r>
              <a:rPr lang="en-US" sz="6000" dirty="0" smtClean="0">
                <a:solidFill>
                  <a:schemeClr val="accent2">
                    <a:lumMod val="50000"/>
                  </a:schemeClr>
                </a:solidFill>
                <a:latin typeface="Modern No. 20"/>
                <a:cs typeface="Modern No. 20"/>
              </a:rPr>
              <a:t>?</a:t>
            </a:r>
            <a:endParaRPr lang="en-US" sz="6000" dirty="0">
              <a:solidFill>
                <a:schemeClr val="accent2">
                  <a:lumMod val="50000"/>
                </a:schemeClr>
              </a:solidFill>
              <a:latin typeface="Modern No. 20"/>
              <a:cs typeface="Modern No. 20"/>
            </a:endParaRPr>
          </a:p>
        </p:txBody>
      </p:sp>
      <p:sp>
        <p:nvSpPr>
          <p:cNvPr id="18" name="TextBox 17"/>
          <p:cNvSpPr txBox="1"/>
          <p:nvPr/>
        </p:nvSpPr>
        <p:spPr>
          <a:xfrm>
            <a:off x="4525385" y="5348996"/>
            <a:ext cx="463625" cy="1015663"/>
          </a:xfrm>
          <a:prstGeom prst="rect">
            <a:avLst/>
          </a:prstGeom>
          <a:noFill/>
        </p:spPr>
        <p:txBody>
          <a:bodyPr wrap="square" rtlCol="0">
            <a:spAutoFit/>
          </a:bodyPr>
          <a:lstStyle/>
          <a:p>
            <a:r>
              <a:rPr lang="en-US" sz="6000" dirty="0" smtClean="0">
                <a:solidFill>
                  <a:schemeClr val="accent2">
                    <a:lumMod val="75000"/>
                  </a:schemeClr>
                </a:solidFill>
                <a:latin typeface="Modern No. 20"/>
                <a:cs typeface="Modern No. 20"/>
              </a:rPr>
              <a:t>?</a:t>
            </a:r>
            <a:endParaRPr lang="en-US" sz="6000" dirty="0">
              <a:solidFill>
                <a:schemeClr val="accent2">
                  <a:lumMod val="75000"/>
                </a:schemeClr>
              </a:solidFill>
              <a:latin typeface="Modern No. 20"/>
              <a:cs typeface="Modern No. 20"/>
            </a:endParaRPr>
          </a:p>
        </p:txBody>
      </p:sp>
      <p:sp>
        <p:nvSpPr>
          <p:cNvPr id="19"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32018193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771830"/>
            <a:ext cx="7024742" cy="4296295"/>
          </a:xfrm>
        </p:spPr>
        <p:txBody>
          <a:bodyPr>
            <a:normAutofit/>
          </a:bodyPr>
          <a:lstStyle/>
          <a:p>
            <a:pPr marL="68580" indent="0">
              <a:buNone/>
            </a:pPr>
            <a:r>
              <a:rPr lang="fi-FI" sz="1800" dirty="0" smtClean="0">
                <a:solidFill>
                  <a:srgbClr val="F5C201"/>
                </a:solidFill>
              </a:rPr>
              <a:t>-</a:t>
            </a:r>
            <a:r>
              <a:rPr lang="fi-FI" sz="1800" dirty="0" smtClean="0">
                <a:solidFill>
                  <a:srgbClr val="AE0606"/>
                </a:solidFill>
              </a:rPr>
              <a:t> arvioinnin </a:t>
            </a:r>
            <a:r>
              <a:rPr lang="fi-FI" sz="1800" dirty="0">
                <a:solidFill>
                  <a:srgbClr val="AE0606"/>
                </a:solidFill>
              </a:rPr>
              <a:t>kyseenalaistaminen</a:t>
            </a:r>
          </a:p>
          <a:p>
            <a:pPr marL="742950" lvl="1" indent="-285750">
              <a:buFontTx/>
              <a:buChar char="-"/>
            </a:pPr>
            <a:r>
              <a:rPr lang="fi-FI" sz="3600" dirty="0">
                <a:solidFill>
                  <a:srgbClr val="AE0606"/>
                </a:solidFill>
              </a:rPr>
              <a:t>arvioinnin perusteiden problematisointi: arvioinnin oikeutus ja mielekkyys voidaan perustavasti </a:t>
            </a:r>
            <a:r>
              <a:rPr lang="fi-FI" sz="3600" dirty="0" smtClean="0">
                <a:solidFill>
                  <a:srgbClr val="AE0606"/>
                </a:solidFill>
              </a:rPr>
              <a:t>kyseenalaistaa</a:t>
            </a:r>
            <a:endParaRPr lang="fi-FI" sz="36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Tree>
    <p:extLst>
      <p:ext uri="{BB962C8B-B14F-4D97-AF65-F5344CB8AC3E}">
        <p14:creationId xmlns:p14="http://schemas.microsoft.com/office/powerpoint/2010/main" val="42333744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323652"/>
            <a:ext cx="7024742" cy="3904479"/>
          </a:xfrm>
        </p:spPr>
        <p:txBody>
          <a:bodyPr>
            <a:normAutofit/>
          </a:bodyPr>
          <a:lstStyle/>
          <a:p>
            <a:pPr marL="68580" indent="0">
              <a:buNone/>
            </a:pPr>
            <a:r>
              <a:rPr lang="fi-FI" sz="1600" dirty="0" smtClean="0">
                <a:solidFill>
                  <a:srgbClr val="AE0606"/>
                </a:solidFill>
              </a:rPr>
              <a:t>- arvioinnin </a:t>
            </a:r>
            <a:r>
              <a:rPr lang="fi-FI" sz="1600" dirty="0">
                <a:solidFill>
                  <a:srgbClr val="AE0606"/>
                </a:solidFill>
              </a:rPr>
              <a:t>kyseenalaistaminen</a:t>
            </a:r>
          </a:p>
          <a:p>
            <a:pPr marL="742950" lvl="1" indent="-285750">
              <a:buFontTx/>
              <a:buChar char="-"/>
            </a:pPr>
            <a:r>
              <a:rPr lang="fi-FI" sz="2400" b="1" dirty="0">
                <a:solidFill>
                  <a:srgbClr val="AE0606"/>
                </a:solidFill>
              </a:rPr>
              <a:t>m</a:t>
            </a:r>
            <a:r>
              <a:rPr lang="fi-FI" sz="2400" b="1" dirty="0" smtClean="0">
                <a:solidFill>
                  <a:srgbClr val="AE0606"/>
                </a:solidFill>
              </a:rPr>
              <a:t>ikä </a:t>
            </a:r>
            <a:r>
              <a:rPr lang="fi-FI" sz="2400" b="1" dirty="0">
                <a:solidFill>
                  <a:srgbClr val="AE0606"/>
                </a:solidFill>
              </a:rPr>
              <a:t>on koulutuksen ja kasvatuksen perimmäinen tarkoitus</a:t>
            </a:r>
            <a:r>
              <a:rPr lang="fi-FI" sz="2400" dirty="0">
                <a:solidFill>
                  <a:srgbClr val="AE0606"/>
                </a:solidFill>
              </a:rPr>
              <a:t>:</a:t>
            </a:r>
            <a:r>
              <a:rPr lang="fi-FI" dirty="0">
                <a:solidFill>
                  <a:srgbClr val="AE0606"/>
                </a:solidFill>
              </a:rPr>
              <a:t> voiko sitä mitata, voiko sen ilmaista numeroin, onko arvioinnissa ja numeroin ilmaisemisessa mitään mieltä</a:t>
            </a:r>
          </a:p>
          <a:p>
            <a:pPr marL="742950" lvl="1" indent="-285750">
              <a:buFontTx/>
              <a:buChar char="-"/>
            </a:pPr>
            <a:r>
              <a:rPr lang="fi-FI" sz="2400" b="1" dirty="0">
                <a:solidFill>
                  <a:srgbClr val="AE0606"/>
                </a:solidFill>
              </a:rPr>
              <a:t>v</a:t>
            </a:r>
            <a:r>
              <a:rPr lang="fi-FI" sz="2400" b="1" dirty="0" smtClean="0">
                <a:solidFill>
                  <a:srgbClr val="AE0606"/>
                </a:solidFill>
              </a:rPr>
              <a:t>oiko </a:t>
            </a:r>
            <a:r>
              <a:rPr lang="fi-FI" sz="2400" b="1" dirty="0">
                <a:solidFill>
                  <a:srgbClr val="AE0606"/>
                </a:solidFill>
              </a:rPr>
              <a:t>sivistystä </a:t>
            </a:r>
            <a:r>
              <a:rPr lang="fi-FI" sz="2400" b="1" dirty="0" smtClean="0">
                <a:solidFill>
                  <a:srgbClr val="AE0606"/>
                </a:solidFill>
              </a:rPr>
              <a:t>tai hyvää musiikkisuhdetta mitata</a:t>
            </a:r>
            <a:r>
              <a:rPr lang="fi-FI" dirty="0">
                <a:solidFill>
                  <a:srgbClr val="AE0606"/>
                </a:solidFill>
              </a:rPr>
              <a:t>, voiko ilmaista numeroin, onko mieltä</a:t>
            </a: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7129825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323652"/>
            <a:ext cx="7024742" cy="3904479"/>
          </a:xfrm>
          <a:solidFill>
            <a:schemeClr val="bg1">
              <a:lumMod val="50000"/>
            </a:schemeClr>
          </a:solidFill>
        </p:spPr>
        <p:txBody>
          <a:bodyPr>
            <a:normAutofit fontScale="77500" lnSpcReduction="20000"/>
          </a:bodyPr>
          <a:lstStyle/>
          <a:p>
            <a:pPr marL="68580" indent="0">
              <a:buNone/>
            </a:pPr>
            <a:r>
              <a:rPr lang="fi-FI" dirty="0" smtClean="0">
                <a:solidFill>
                  <a:srgbClr val="AE0606"/>
                </a:solidFill>
              </a:rPr>
              <a:t>arvioinnin kyseenalaistaminen</a:t>
            </a:r>
          </a:p>
          <a:p>
            <a:endParaRPr lang="fi-FI" dirty="0" smtClean="0">
              <a:solidFill>
                <a:srgbClr val="AE0606"/>
              </a:solidFill>
            </a:endParaRPr>
          </a:p>
          <a:p>
            <a:pPr marL="68580" lvl="1" indent="0">
              <a:buNone/>
            </a:pPr>
            <a:r>
              <a:rPr lang="fi-FI" sz="4400" b="1" dirty="0">
                <a:solidFill>
                  <a:srgbClr val="AE0606"/>
                </a:solidFill>
                <a:latin typeface="Desdemona"/>
                <a:cs typeface="Desdemona"/>
              </a:rPr>
              <a:t>”Ja rohkenen toivoa, että opettajat kaikesta vanhempain taholta ehkä tulevasta painostuksesta huolimatta eivät kovin suurta painoa panisi arvosanoihin. Oppiminenhan on koulussa pääasia.” Heikinheimo, 1915.</a:t>
            </a:r>
          </a:p>
          <a:p>
            <a:pPr marL="68580" indent="0">
              <a:buNone/>
            </a:pPr>
            <a:endParaRPr lang="fi-FI" b="1"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40216292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790538"/>
            <a:ext cx="7024742" cy="3904479"/>
          </a:xfrm>
        </p:spPr>
        <p:txBody>
          <a:bodyPr>
            <a:normAutofit fontScale="92500"/>
          </a:bodyPr>
          <a:lstStyle/>
          <a:p>
            <a:pPr marL="68580" indent="0">
              <a:buNone/>
            </a:pPr>
            <a:r>
              <a:rPr lang="fi-FI" sz="1500" dirty="0" smtClean="0">
                <a:solidFill>
                  <a:srgbClr val="AE0606"/>
                </a:solidFill>
              </a:rPr>
              <a:t>- arvioinnin kyseenalaistaminen</a:t>
            </a:r>
          </a:p>
          <a:p>
            <a:endParaRPr lang="fi-FI" dirty="0" smtClean="0"/>
          </a:p>
          <a:p>
            <a:pPr marL="68580" lvl="1" indent="0">
              <a:buNone/>
            </a:pPr>
            <a:r>
              <a:rPr lang="fi-FI" dirty="0">
                <a:solidFill>
                  <a:schemeClr val="accent2">
                    <a:lumMod val="75000"/>
                  </a:schemeClr>
                </a:solidFill>
                <a:latin typeface="Courier"/>
                <a:cs typeface="Courier"/>
              </a:rPr>
              <a:t>”</a:t>
            </a:r>
            <a:r>
              <a:rPr lang="fi-FI" dirty="0" err="1">
                <a:solidFill>
                  <a:schemeClr val="accent2">
                    <a:lumMod val="75000"/>
                  </a:schemeClr>
                </a:solidFill>
                <a:latin typeface="Courier"/>
                <a:cs typeface="Courier"/>
              </a:rPr>
              <a:t>Lin</a:t>
            </a:r>
            <a:r>
              <a:rPr lang="fi-FI" dirty="0">
                <a:solidFill>
                  <a:schemeClr val="accent2">
                    <a:lumMod val="75000"/>
                  </a:schemeClr>
                </a:solidFill>
                <a:latin typeface="Courier"/>
                <a:cs typeface="Courier"/>
              </a:rPr>
              <a:t> </a:t>
            </a:r>
            <a:r>
              <a:rPr lang="fi-FI" dirty="0" err="1">
                <a:solidFill>
                  <a:schemeClr val="accent2">
                    <a:lumMod val="75000"/>
                  </a:schemeClr>
                </a:solidFill>
                <a:latin typeface="Courier"/>
                <a:cs typeface="Courier"/>
              </a:rPr>
              <a:t>Jutang</a:t>
            </a:r>
            <a:r>
              <a:rPr lang="fi-FI" dirty="0">
                <a:solidFill>
                  <a:schemeClr val="accent2">
                    <a:lumMod val="75000"/>
                  </a:schemeClr>
                </a:solidFill>
                <a:latin typeface="Courier"/>
                <a:cs typeface="Courier"/>
              </a:rPr>
              <a:t> päätyy pitämään nykyistä arvostelujärjestelmää haitallisena, koska pakollisten oppiennätysten etukäteen määrittämisessä piilee se vaara, että ihminen, joka on suorittanut tällaisen oppikurssin, luulee tietävänsä kaiken mitä sivistyneeltä ihmiseltä vaaditaan. </a:t>
            </a:r>
            <a:r>
              <a:rPr lang="fi-FI" b="1" dirty="0">
                <a:solidFill>
                  <a:schemeClr val="accent2">
                    <a:lumMod val="75000"/>
                  </a:schemeClr>
                </a:solidFill>
                <a:latin typeface="Courier"/>
                <a:cs typeface="Courier"/>
              </a:rPr>
              <a:t>On luovuttava, hän sanoo, siitä ajatuksesta, että ihmisen tietoja voidaan millään lailla mitata tai tutkia.</a:t>
            </a:r>
            <a:r>
              <a:rPr lang="fi-FI" dirty="0">
                <a:solidFill>
                  <a:schemeClr val="accent2">
                    <a:lumMod val="75000"/>
                  </a:schemeClr>
                </a:solidFill>
                <a:latin typeface="Courier"/>
                <a:cs typeface="Courier"/>
              </a:rPr>
              <a:t>” Koskenniemi, 1967</a:t>
            </a:r>
          </a:p>
          <a:p>
            <a:pPr marL="68580" indent="0">
              <a:buNone/>
            </a:pPr>
            <a:endParaRPr lang="fi-FI" dirty="0"/>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Tree>
    <p:extLst>
      <p:ext uri="{BB962C8B-B14F-4D97-AF65-F5344CB8AC3E}">
        <p14:creationId xmlns:p14="http://schemas.microsoft.com/office/powerpoint/2010/main" val="95582957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323652"/>
            <a:ext cx="7024742" cy="3904479"/>
          </a:xfrm>
        </p:spPr>
        <p:txBody>
          <a:bodyPr>
            <a:normAutofit lnSpcReduction="10000"/>
          </a:bodyPr>
          <a:lstStyle/>
          <a:p>
            <a:pPr marL="68580" indent="0">
              <a:buNone/>
            </a:pPr>
            <a:r>
              <a:rPr lang="fi-FI" sz="1600" dirty="0" smtClean="0">
                <a:solidFill>
                  <a:srgbClr val="AE0606"/>
                </a:solidFill>
              </a:rPr>
              <a:t>- arvioinnin kyseenalaistaminen</a:t>
            </a:r>
          </a:p>
          <a:p>
            <a:pPr marL="742950" lvl="1" indent="-285750">
              <a:buFontTx/>
              <a:buChar char="-"/>
            </a:pPr>
            <a:r>
              <a:rPr lang="fi-FI" sz="2400" b="1" dirty="0">
                <a:solidFill>
                  <a:srgbClr val="AE0606"/>
                </a:solidFill>
              </a:rPr>
              <a:t>t</a:t>
            </a:r>
            <a:r>
              <a:rPr lang="fi-FI" sz="2400" b="1" dirty="0" smtClean="0">
                <a:solidFill>
                  <a:srgbClr val="AE0606"/>
                </a:solidFill>
              </a:rPr>
              <a:t>avoitteiden </a:t>
            </a:r>
            <a:r>
              <a:rPr lang="fi-FI" sz="2400" b="1" dirty="0">
                <a:solidFill>
                  <a:srgbClr val="AE0606"/>
                </a:solidFill>
              </a:rPr>
              <a:t>luonne moniarvoisessa yhteiskunnassa</a:t>
            </a:r>
            <a:r>
              <a:rPr lang="fi-FI" sz="2400" dirty="0">
                <a:solidFill>
                  <a:srgbClr val="AE0606"/>
                </a:solidFill>
              </a:rPr>
              <a:t>:</a:t>
            </a:r>
            <a:r>
              <a:rPr lang="fi-FI" dirty="0">
                <a:solidFill>
                  <a:srgbClr val="AE0606"/>
                </a:solidFill>
              </a:rPr>
              <a:t> voiko kasvatuksen tavoitteista olla täyttä yksimielisyyttä, kenen tavoitteiden mukaan arvioidaan, miten tavoitteet on asetettu, kuka ne on </a:t>
            </a:r>
            <a:r>
              <a:rPr lang="fi-FI" dirty="0" smtClean="0">
                <a:solidFill>
                  <a:srgbClr val="AE0606"/>
                </a:solidFill>
              </a:rPr>
              <a:t>asettanut</a:t>
            </a:r>
          </a:p>
          <a:p>
            <a:pPr marL="742950" lvl="1" indent="-285750">
              <a:buFontTx/>
              <a:buChar char="-"/>
            </a:pPr>
            <a:endParaRPr lang="fi-FI" dirty="0">
              <a:solidFill>
                <a:srgbClr val="F5C201"/>
              </a:solidFill>
            </a:endParaRPr>
          </a:p>
          <a:p>
            <a:pPr marL="742950" lvl="1" indent="-285750">
              <a:buFontTx/>
              <a:buChar char="-"/>
            </a:pPr>
            <a:r>
              <a:rPr lang="fi-FI" sz="2400" dirty="0">
                <a:solidFill>
                  <a:schemeClr val="accent2">
                    <a:lumMod val="75000"/>
                  </a:schemeClr>
                </a:solidFill>
                <a:latin typeface="Futura Condensed"/>
                <a:cs typeface="Futura Condensed"/>
              </a:rPr>
              <a:t>”Vaikeutena on kuitenkin asettaa sellaisia kokonaistavoitteita, jotka olisivat yleisesti hyväksyttyjä. Moniarvoisessa yhteiskunnassa on hyvin erilaisia käsityksiä kulttuuri-ihmisestä.” Heinonen &amp; Viljanen, 1980.</a:t>
            </a:r>
          </a:p>
          <a:p>
            <a:pPr marL="68580" indent="0">
              <a:buNone/>
            </a:pPr>
            <a:endParaRPr lang="fi-FI" dirty="0"/>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8497117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6270" y="2734366"/>
            <a:ext cx="4233538" cy="3175421"/>
          </a:xfrm>
        </p:spPr>
        <p:txBody>
          <a:bodyPr>
            <a:noAutofit/>
          </a:bodyPr>
          <a:lstStyle/>
          <a:p>
            <a:pPr marL="285750" indent="-285750">
              <a:buFontTx/>
              <a:buChar char="-"/>
            </a:pPr>
            <a:r>
              <a:rPr lang="fi-FI" sz="6000" dirty="0">
                <a:solidFill>
                  <a:srgbClr val="AE0606"/>
                </a:solidFill>
              </a:rPr>
              <a:t>p</a:t>
            </a:r>
            <a:r>
              <a:rPr lang="fi-FI" sz="6000" dirty="0" smtClean="0">
                <a:solidFill>
                  <a:srgbClr val="AE0606"/>
                </a:solidFill>
              </a:rPr>
              <a:t>rosessi</a:t>
            </a:r>
          </a:p>
          <a:p>
            <a:pPr marL="285750" indent="-285750">
              <a:buFontTx/>
              <a:buChar char="-"/>
            </a:pPr>
            <a:r>
              <a:rPr lang="fi-FI" sz="6000" dirty="0">
                <a:solidFill>
                  <a:srgbClr val="AE0606"/>
                </a:solidFill>
              </a:rPr>
              <a:t>d</a:t>
            </a:r>
            <a:r>
              <a:rPr lang="fi-FI" sz="6000" dirty="0" smtClean="0">
                <a:solidFill>
                  <a:srgbClr val="AE0606"/>
                </a:solidFill>
              </a:rPr>
              <a:t>ialogi</a:t>
            </a:r>
          </a:p>
          <a:p>
            <a:pPr marL="285750" indent="-285750">
              <a:buFontTx/>
              <a:buChar char="-"/>
            </a:pPr>
            <a:r>
              <a:rPr lang="fi-FI" sz="6000" dirty="0" err="1">
                <a:solidFill>
                  <a:srgbClr val="AE0606"/>
                </a:solidFill>
              </a:rPr>
              <a:t>r</a:t>
            </a:r>
            <a:r>
              <a:rPr lang="fi-FI" sz="6000" dirty="0" err="1" smtClean="0">
                <a:solidFill>
                  <a:srgbClr val="AE0606"/>
                </a:solidFill>
              </a:rPr>
              <a:t>eflektio</a:t>
            </a:r>
            <a:endParaRPr lang="fi-FI" sz="6000" dirty="0" smtClean="0">
              <a:solidFill>
                <a:srgbClr val="AE0606"/>
              </a:solidFill>
            </a:endParaRPr>
          </a:p>
          <a:p>
            <a:pPr marL="0" indent="0">
              <a:buNone/>
            </a:pPr>
            <a:endParaRPr lang="fi-FI" sz="6000" dirty="0">
              <a:solidFill>
                <a:schemeClr val="bg2">
                  <a:lumMod val="90000"/>
                </a:schemeClr>
              </a:solidFill>
            </a:endParaRPr>
          </a:p>
        </p:txBody>
      </p:sp>
      <p:sp>
        <p:nvSpPr>
          <p:cNvPr id="5" name="TextBox 4"/>
          <p:cNvSpPr txBox="1"/>
          <p:nvPr/>
        </p:nvSpPr>
        <p:spPr>
          <a:xfrm rot="19511001">
            <a:off x="440361" y="2399184"/>
            <a:ext cx="3633786" cy="1569660"/>
          </a:xfrm>
          <a:prstGeom prst="rect">
            <a:avLst/>
          </a:prstGeom>
          <a:noFill/>
        </p:spPr>
        <p:txBody>
          <a:bodyPr wrap="square" rtlCol="0">
            <a:spAutoFit/>
          </a:bodyPr>
          <a:lstStyle/>
          <a:p>
            <a:r>
              <a:rPr lang="en-US" sz="4800" dirty="0" err="1" smtClean="0">
                <a:solidFill>
                  <a:schemeClr val="accent5">
                    <a:lumMod val="60000"/>
                    <a:lumOff val="40000"/>
                  </a:schemeClr>
                </a:solidFill>
              </a:rPr>
              <a:t>Muistathan</a:t>
            </a:r>
            <a:r>
              <a:rPr lang="en-US" sz="4800" dirty="0" smtClean="0">
                <a:solidFill>
                  <a:schemeClr val="accent5">
                    <a:lumMod val="60000"/>
                    <a:lumOff val="40000"/>
                  </a:schemeClr>
                </a:solidFill>
              </a:rPr>
              <a:t> </a:t>
            </a:r>
            <a:r>
              <a:rPr lang="en-US" sz="4800" dirty="0" err="1" smtClean="0">
                <a:solidFill>
                  <a:schemeClr val="accent5">
                    <a:lumMod val="60000"/>
                    <a:lumOff val="40000"/>
                  </a:schemeClr>
                </a:solidFill>
              </a:rPr>
              <a:t>sie</a:t>
            </a:r>
            <a:r>
              <a:rPr lang="en-US" sz="4800" dirty="0" smtClean="0">
                <a:solidFill>
                  <a:schemeClr val="accent5">
                    <a:lumMod val="60000"/>
                    <a:lumOff val="40000"/>
                  </a:schemeClr>
                </a:solidFill>
              </a:rPr>
              <a:t>:</a:t>
            </a:r>
            <a:endParaRPr lang="en-US" sz="4800" dirty="0">
              <a:solidFill>
                <a:schemeClr val="accent5">
                  <a:lumMod val="60000"/>
                  <a:lumOff val="40000"/>
                </a:schemeClr>
              </a:solidFill>
            </a:endParaRPr>
          </a:p>
        </p:txBody>
      </p:sp>
      <p:sp>
        <p:nvSpPr>
          <p:cNvPr id="6" name="TextBox 5"/>
          <p:cNvSpPr txBox="1"/>
          <p:nvPr/>
        </p:nvSpPr>
        <p:spPr>
          <a:xfrm>
            <a:off x="4512471" y="117671"/>
            <a:ext cx="3708660" cy="369332"/>
          </a:xfrm>
          <a:prstGeom prst="rect">
            <a:avLst/>
          </a:prstGeom>
          <a:noFill/>
        </p:spPr>
        <p:txBody>
          <a:bodyPr wrap="square" rtlCol="0">
            <a:spAutoFit/>
          </a:bodyPr>
          <a:lstStyle/>
          <a:p>
            <a:pPr algn="r"/>
            <a:r>
              <a:rPr lang="en-US" dirty="0" err="1" smtClean="0">
                <a:solidFill>
                  <a:srgbClr val="AE0606"/>
                </a:solidFill>
              </a:rPr>
              <a:t>Pohjanmaa</a:t>
            </a:r>
            <a:r>
              <a:rPr lang="en-US" dirty="0" smtClean="0">
                <a:solidFill>
                  <a:srgbClr val="AE0606"/>
                </a:solidFill>
              </a:rPr>
              <a:t> 160817</a:t>
            </a:r>
            <a:endParaRPr lang="en-US" dirty="0">
              <a:solidFill>
                <a:srgbClr val="AE0606"/>
              </a:solidFill>
            </a:endParaRPr>
          </a:p>
        </p:txBody>
      </p:sp>
      <p:sp>
        <p:nvSpPr>
          <p:cNvPr id="7"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23147028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323652"/>
            <a:ext cx="7024742" cy="3904479"/>
          </a:xfrm>
        </p:spPr>
        <p:txBody>
          <a:bodyPr>
            <a:normAutofit lnSpcReduction="10000"/>
          </a:bodyPr>
          <a:lstStyle/>
          <a:p>
            <a:pPr marL="68580" indent="0">
              <a:buNone/>
            </a:pPr>
            <a:r>
              <a:rPr lang="fi-FI" sz="1800" dirty="0" smtClean="0">
                <a:solidFill>
                  <a:srgbClr val="AE0606"/>
                </a:solidFill>
              </a:rPr>
              <a:t>- arvioinnin kyseenalaistaminen</a:t>
            </a:r>
          </a:p>
          <a:p>
            <a:pPr marL="742950" lvl="1" indent="-285750">
              <a:buFontTx/>
              <a:buChar char="-"/>
            </a:pPr>
            <a:r>
              <a:rPr lang="fi-FI" sz="2800" b="1" dirty="0">
                <a:solidFill>
                  <a:srgbClr val="AE0606"/>
                </a:solidFill>
              </a:rPr>
              <a:t>tiedon luonne</a:t>
            </a:r>
          </a:p>
          <a:p>
            <a:pPr marL="742950" lvl="1" indent="-285750">
              <a:buFontTx/>
              <a:buChar char="-"/>
            </a:pPr>
            <a:r>
              <a:rPr lang="fi-FI" sz="2400" dirty="0" smtClean="0">
                <a:solidFill>
                  <a:srgbClr val="AE0606"/>
                </a:solidFill>
              </a:rPr>
              <a:t>ihmisten </a:t>
            </a:r>
            <a:r>
              <a:rPr lang="fi-FI" sz="2400" dirty="0">
                <a:solidFill>
                  <a:srgbClr val="AE0606"/>
                </a:solidFill>
              </a:rPr>
              <a:t>toimintaan sisältyy aina epätäsmällisyyttä ja satunnaisuutta, myös arvioijan toimintaan </a:t>
            </a:r>
            <a:endParaRPr lang="fi-FI" sz="2400" dirty="0" smtClean="0">
              <a:solidFill>
                <a:srgbClr val="AE0606"/>
              </a:solidFill>
            </a:endParaRPr>
          </a:p>
          <a:p>
            <a:pPr marL="742950" lvl="1" indent="-285750">
              <a:buFontTx/>
              <a:buChar char="-"/>
            </a:pPr>
            <a:r>
              <a:rPr lang="fi-FI" sz="2400" dirty="0" smtClean="0">
                <a:solidFill>
                  <a:srgbClr val="AE0606"/>
                </a:solidFill>
              </a:rPr>
              <a:t>=</a:t>
            </a:r>
            <a:r>
              <a:rPr lang="fi-FI" sz="2400" dirty="0">
                <a:solidFill>
                  <a:srgbClr val="AE0606"/>
                </a:solidFill>
              </a:rPr>
              <a:t>&gt; arviointitieto ei koskaan voi olla täysin totuudellista, sisältää aina virhettä </a:t>
            </a:r>
            <a:endParaRPr lang="fi-FI" sz="2400" dirty="0" smtClean="0">
              <a:solidFill>
                <a:srgbClr val="AE0606"/>
              </a:solidFill>
            </a:endParaRPr>
          </a:p>
          <a:p>
            <a:pPr marL="742950" lvl="1" indent="-285750">
              <a:buFontTx/>
              <a:buChar char="-"/>
            </a:pPr>
            <a:r>
              <a:rPr lang="fi-FI" sz="2400" dirty="0" smtClean="0">
                <a:solidFill>
                  <a:srgbClr val="AE0606"/>
                </a:solidFill>
              </a:rPr>
              <a:t>=</a:t>
            </a:r>
            <a:r>
              <a:rPr lang="fi-FI" sz="2400" dirty="0">
                <a:solidFill>
                  <a:srgbClr val="AE0606"/>
                </a:solidFill>
              </a:rPr>
              <a:t>&gt; onko mielekästä pyrkiä antamaan täsmällisiä toimintaohjeita ja suosituksia arviointitiedon perusteella</a:t>
            </a:r>
          </a:p>
          <a:p>
            <a:pPr lvl="1"/>
            <a:endParaRPr lang="fi-FI" dirty="0">
              <a:solidFill>
                <a:srgbClr val="AE0606"/>
              </a:solidFill>
            </a:endParaRPr>
          </a:p>
          <a:p>
            <a:pPr marL="68580" indent="0">
              <a:buNone/>
            </a:pPr>
            <a:endParaRPr lang="fi-FI" dirty="0"/>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5427133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323652"/>
            <a:ext cx="7024742" cy="3904479"/>
          </a:xfrm>
        </p:spPr>
        <p:txBody>
          <a:bodyPr>
            <a:normAutofit lnSpcReduction="10000"/>
          </a:bodyPr>
          <a:lstStyle/>
          <a:p>
            <a:pPr marL="68580" indent="0">
              <a:buNone/>
            </a:pPr>
            <a:r>
              <a:rPr lang="fi-FI" sz="1700" dirty="0" smtClean="0">
                <a:solidFill>
                  <a:srgbClr val="AE0606"/>
                </a:solidFill>
              </a:rPr>
              <a:t>- arvioinnin kyseenalaistaminen</a:t>
            </a:r>
          </a:p>
          <a:p>
            <a:pPr marL="365760" lvl="1" indent="0">
              <a:buNone/>
            </a:pPr>
            <a:endParaRPr lang="fi-FI" dirty="0"/>
          </a:p>
          <a:p>
            <a:pPr marL="457200" lvl="1" indent="0">
              <a:buNone/>
            </a:pPr>
            <a:r>
              <a:rPr lang="fi-FI" sz="3200" dirty="0">
                <a:solidFill>
                  <a:schemeClr val="accent2">
                    <a:lumMod val="75000"/>
                  </a:schemeClr>
                </a:solidFill>
                <a:latin typeface="Futura"/>
                <a:cs typeface="Futura"/>
              </a:rPr>
              <a:t>”Oppilaiden arvostelu on riippuvainen monista yksilöllisistä seikoista ja objektiiviseen totuuteen tässä on mahdoton päästä, jos koulu tahdotaan säilyttää elävänä kouluna.” Oksanen, 1937</a:t>
            </a:r>
          </a:p>
          <a:p>
            <a:pPr marL="68580" indent="0">
              <a:buNone/>
            </a:pPr>
            <a:endParaRPr lang="fi-FI" sz="3200" dirty="0"/>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94964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323652"/>
            <a:ext cx="7024742" cy="4257719"/>
          </a:xfrm>
        </p:spPr>
        <p:txBody>
          <a:bodyPr>
            <a:noAutofit/>
          </a:bodyPr>
          <a:lstStyle/>
          <a:p>
            <a:pPr marL="68580" indent="0">
              <a:buNone/>
            </a:pPr>
            <a:r>
              <a:rPr lang="fi-FI" sz="1800" dirty="0" smtClean="0">
                <a:solidFill>
                  <a:srgbClr val="AE0606"/>
                </a:solidFill>
              </a:rPr>
              <a:t>- arvioinnin kyseenalaistaminen</a:t>
            </a:r>
            <a:endParaRPr lang="fi-FI" sz="1800" dirty="0">
              <a:solidFill>
                <a:srgbClr val="AE0606"/>
              </a:solidFill>
            </a:endParaRPr>
          </a:p>
          <a:p>
            <a:pPr marL="742950" lvl="1" indent="-285750">
              <a:buFontTx/>
              <a:buChar char="-"/>
            </a:pPr>
            <a:r>
              <a:rPr lang="fi-FI" sz="2800" b="1" dirty="0" smtClean="0">
                <a:solidFill>
                  <a:srgbClr val="AE0606"/>
                </a:solidFill>
              </a:rPr>
              <a:t>ihmisen </a:t>
            </a:r>
            <a:r>
              <a:rPr lang="fi-FI" sz="2800" b="1" dirty="0">
                <a:solidFill>
                  <a:srgbClr val="AE0606"/>
                </a:solidFill>
              </a:rPr>
              <a:t>toiminnan </a:t>
            </a:r>
            <a:r>
              <a:rPr lang="fi-FI" sz="2800" b="1" dirty="0" smtClean="0">
                <a:solidFill>
                  <a:srgbClr val="AE0606"/>
                </a:solidFill>
              </a:rPr>
              <a:t>luonne</a:t>
            </a:r>
            <a:endParaRPr lang="fi-FI" sz="2800" b="1" dirty="0">
              <a:solidFill>
                <a:srgbClr val="AE0606"/>
              </a:solidFill>
            </a:endParaRPr>
          </a:p>
          <a:p>
            <a:pPr marL="742950" lvl="1" indent="-285750">
              <a:buFontTx/>
              <a:buChar char="-"/>
            </a:pPr>
            <a:r>
              <a:rPr lang="fi-FI" sz="2400" dirty="0" smtClean="0">
                <a:solidFill>
                  <a:srgbClr val="AE0606"/>
                </a:solidFill>
              </a:rPr>
              <a:t>ihmisen </a:t>
            </a:r>
            <a:r>
              <a:rPr lang="fi-FI" sz="2400" dirty="0">
                <a:solidFill>
                  <a:srgbClr val="AE0606"/>
                </a:solidFill>
              </a:rPr>
              <a:t>toiminta ei täysin ennakoitavissa, ei täysin ohjattavissa</a:t>
            </a:r>
          </a:p>
          <a:p>
            <a:pPr marL="742950" lvl="1" indent="-285750">
              <a:buFontTx/>
              <a:buChar char="-"/>
            </a:pPr>
            <a:r>
              <a:rPr lang="fi-FI" sz="2400" dirty="0" smtClean="0">
                <a:solidFill>
                  <a:srgbClr val="AE0606"/>
                </a:solidFill>
              </a:rPr>
              <a:t>toiminta </a:t>
            </a:r>
            <a:r>
              <a:rPr lang="fi-FI" sz="2400" dirty="0">
                <a:solidFill>
                  <a:srgbClr val="AE0606"/>
                </a:solidFill>
              </a:rPr>
              <a:t>sisältää aina tunnistamattomia ehtoja ja ei-aiottuja seurauksia </a:t>
            </a:r>
          </a:p>
          <a:p>
            <a:pPr marL="742950" lvl="1" indent="-285750">
              <a:buFontTx/>
              <a:buChar char="-"/>
            </a:pPr>
            <a:r>
              <a:rPr lang="fi-FI" sz="2400" dirty="0">
                <a:solidFill>
                  <a:srgbClr val="AE0606"/>
                </a:solidFill>
              </a:rPr>
              <a:t>=&gt; onko mielekästä pyrkiä arviointitiedon avulla toiminnan ohjaamiseen, onko mielekästä antaa täsmällisiä toimintaohjeita</a:t>
            </a:r>
          </a:p>
          <a:p>
            <a:pPr marL="68580" indent="0">
              <a:buNone/>
            </a:pPr>
            <a:endParaRPr lang="fi-FI" sz="3600" dirty="0">
              <a:solidFill>
                <a:srgbClr val="F5C201"/>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05666716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0" y="2782322"/>
            <a:ext cx="7024742" cy="3092183"/>
          </a:xfrm>
        </p:spPr>
        <p:txBody>
          <a:bodyPr>
            <a:normAutofit/>
          </a:bodyPr>
          <a:lstStyle/>
          <a:p>
            <a:pPr marL="68580" indent="0">
              <a:buNone/>
            </a:pPr>
            <a:r>
              <a:rPr lang="fi-FI" sz="1800" dirty="0" smtClean="0">
                <a:solidFill>
                  <a:srgbClr val="AE0606"/>
                </a:solidFill>
              </a:rPr>
              <a:t>- arvioinnin kyseenalaistaminen</a:t>
            </a:r>
          </a:p>
          <a:p>
            <a:pPr marL="742950" lvl="1" indent="-285750">
              <a:buFontTx/>
              <a:buChar char="-"/>
            </a:pPr>
            <a:r>
              <a:rPr lang="fi-FI" sz="2800" b="1" dirty="0">
                <a:solidFill>
                  <a:srgbClr val="AE0606"/>
                </a:solidFill>
              </a:rPr>
              <a:t>k</a:t>
            </a:r>
            <a:r>
              <a:rPr lang="fi-FI" sz="2800" b="1" dirty="0" smtClean="0">
                <a:solidFill>
                  <a:srgbClr val="AE0606"/>
                </a:solidFill>
              </a:rPr>
              <a:t>oulun </a:t>
            </a:r>
            <a:r>
              <a:rPr lang="fi-FI" sz="2800" b="1" dirty="0">
                <a:solidFill>
                  <a:srgbClr val="AE0606"/>
                </a:solidFill>
              </a:rPr>
              <a:t>organisoimisen tapa</a:t>
            </a:r>
          </a:p>
          <a:p>
            <a:pPr marL="742950" lvl="1" indent="-285750">
              <a:buFontTx/>
              <a:buChar char="-"/>
            </a:pPr>
            <a:r>
              <a:rPr lang="fi-FI" sz="2400" dirty="0">
                <a:solidFill>
                  <a:srgbClr val="AE0606"/>
                </a:solidFill>
              </a:rPr>
              <a:t>koulu on organisoitu tasoiksi ja asteiksi; onko se ainoa tapa organisoida koulu, voisiko koulun organisoida toisin</a:t>
            </a:r>
          </a:p>
          <a:p>
            <a:pPr marL="742950" lvl="1" indent="-285750">
              <a:buFontTx/>
              <a:buChar char="-"/>
            </a:pPr>
            <a:r>
              <a:rPr lang="fi-FI" sz="2400" dirty="0">
                <a:solidFill>
                  <a:srgbClr val="AE0606"/>
                </a:solidFill>
              </a:rPr>
              <a:t>millaista arviointi voisi olla toisella tavalla organisoidussa </a:t>
            </a:r>
            <a:r>
              <a:rPr lang="fi-FI" sz="2400" dirty="0" smtClean="0">
                <a:solidFill>
                  <a:srgbClr val="AE0606"/>
                </a:solidFill>
              </a:rPr>
              <a:t>koulussa</a:t>
            </a:r>
            <a:endParaRPr lang="fi-FI" sz="24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331190833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0" y="2782322"/>
            <a:ext cx="7024742" cy="3092183"/>
          </a:xfrm>
        </p:spPr>
        <p:txBody>
          <a:bodyPr>
            <a:normAutofit/>
          </a:bodyPr>
          <a:lstStyle/>
          <a:p>
            <a:pPr marL="68580" indent="0">
              <a:buNone/>
            </a:pPr>
            <a:r>
              <a:rPr lang="fi-FI" sz="1800" dirty="0" smtClean="0">
                <a:solidFill>
                  <a:srgbClr val="AE0606"/>
                </a:solidFill>
              </a:rPr>
              <a:t>- arvioinnin kyseenalaistaminen</a:t>
            </a:r>
          </a:p>
          <a:p>
            <a:pPr marL="742950" lvl="1" indent="-285750">
              <a:buFontTx/>
              <a:buChar char="-"/>
            </a:pPr>
            <a:r>
              <a:rPr lang="fi-FI" sz="2800" b="1" dirty="0">
                <a:solidFill>
                  <a:srgbClr val="AE0606"/>
                </a:solidFill>
              </a:rPr>
              <a:t>a</a:t>
            </a:r>
            <a:r>
              <a:rPr lang="fi-FI" sz="2800" b="1" dirty="0" smtClean="0">
                <a:solidFill>
                  <a:srgbClr val="AE0606"/>
                </a:solidFill>
              </a:rPr>
              <a:t>rviointi kontrollina, vallankäyttönä</a:t>
            </a:r>
            <a:endParaRPr lang="fi-FI" sz="2800" b="1" dirty="0">
              <a:solidFill>
                <a:srgbClr val="AE0606"/>
              </a:solidFill>
            </a:endParaRPr>
          </a:p>
          <a:p>
            <a:pPr marL="742950" lvl="1" indent="-285750">
              <a:buFontTx/>
              <a:buChar char="-"/>
            </a:pPr>
            <a:r>
              <a:rPr lang="fi-FI" sz="2400" dirty="0">
                <a:solidFill>
                  <a:srgbClr val="AE0606"/>
                </a:solidFill>
              </a:rPr>
              <a:t>s</a:t>
            </a:r>
            <a:r>
              <a:rPr lang="fi-FI" sz="2400" dirty="0" smtClean="0">
                <a:solidFill>
                  <a:srgbClr val="AE0606"/>
                </a:solidFill>
              </a:rPr>
              <a:t>ymbolinen valta ei määrää, mitä teet, vaan kertoo, mitä olet</a:t>
            </a:r>
          </a:p>
          <a:p>
            <a:pPr marL="742950" lvl="1" indent="-285750">
              <a:buFontTx/>
              <a:buChar char="-"/>
            </a:pPr>
            <a:r>
              <a:rPr lang="fi-FI" sz="2400" dirty="0">
                <a:solidFill>
                  <a:srgbClr val="AE0606"/>
                </a:solidFill>
              </a:rPr>
              <a:t>s</a:t>
            </a:r>
            <a:r>
              <a:rPr lang="fi-FI" sz="2400" dirty="0" smtClean="0">
                <a:solidFill>
                  <a:srgbClr val="AE0606"/>
                </a:solidFill>
              </a:rPr>
              <a:t>ymbolisessa vallassa vallan kohteet käyttävät auliisti vallan välineitä itseensä ja osallistuvat omaan alistamiseensa</a:t>
            </a:r>
            <a:endParaRPr lang="fi-FI" sz="24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31405243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1770" y="2318865"/>
            <a:ext cx="8408054" cy="4281750"/>
          </a:xfrm>
        </p:spPr>
        <p:txBody>
          <a:bodyPr>
            <a:noAutofit/>
          </a:bodyPr>
          <a:lstStyle/>
          <a:p>
            <a:pPr marL="68580" indent="0">
              <a:buNone/>
            </a:pPr>
            <a:r>
              <a:rPr lang="fi-FI" sz="2000" dirty="0" smtClean="0">
                <a:solidFill>
                  <a:srgbClr val="AE0606"/>
                </a:solidFill>
              </a:rPr>
              <a:t>- arvioinnin kyseenalaistaminen</a:t>
            </a:r>
          </a:p>
          <a:p>
            <a:pPr marL="742950" lvl="1" indent="-285750">
              <a:buFontTx/>
              <a:buChar char="-"/>
            </a:pPr>
            <a:r>
              <a:rPr lang="fi-FI" sz="3200" b="1" dirty="0">
                <a:solidFill>
                  <a:srgbClr val="AE0606"/>
                </a:solidFill>
              </a:rPr>
              <a:t>m</a:t>
            </a:r>
            <a:r>
              <a:rPr lang="fi-FI" sz="3200" b="1" dirty="0" smtClean="0">
                <a:solidFill>
                  <a:srgbClr val="AE0606"/>
                </a:solidFill>
              </a:rPr>
              <a:t>ikä </a:t>
            </a:r>
            <a:r>
              <a:rPr lang="fi-FI" sz="3200" b="1" dirty="0">
                <a:solidFill>
                  <a:srgbClr val="AE0606"/>
                </a:solidFill>
              </a:rPr>
              <a:t>on koulutuksen keskiössä</a:t>
            </a:r>
          </a:p>
          <a:p>
            <a:pPr marL="742950" lvl="1" indent="-285750">
              <a:buFontTx/>
              <a:buChar char="-"/>
            </a:pPr>
            <a:r>
              <a:rPr lang="fi-FI" sz="2800" dirty="0">
                <a:solidFill>
                  <a:srgbClr val="AE0606"/>
                </a:solidFill>
              </a:rPr>
              <a:t>o</a:t>
            </a:r>
            <a:r>
              <a:rPr lang="fi-FI" sz="2800" dirty="0" smtClean="0">
                <a:solidFill>
                  <a:srgbClr val="AE0606"/>
                </a:solidFill>
              </a:rPr>
              <a:t>nko </a:t>
            </a:r>
            <a:r>
              <a:rPr lang="fi-FI" sz="2800" dirty="0">
                <a:solidFill>
                  <a:srgbClr val="AE0606"/>
                </a:solidFill>
              </a:rPr>
              <a:t>keskiössä </a:t>
            </a:r>
            <a:r>
              <a:rPr lang="fi-FI" sz="2800" u="sng" dirty="0">
                <a:solidFill>
                  <a:srgbClr val="AE0606"/>
                </a:solidFill>
              </a:rPr>
              <a:t>koulun organisoimisen tapa</a:t>
            </a:r>
          </a:p>
          <a:p>
            <a:pPr marL="742950" lvl="1" indent="-285750">
              <a:buFontTx/>
              <a:buChar char="-"/>
            </a:pPr>
            <a:r>
              <a:rPr lang="fi-FI" sz="2800" dirty="0">
                <a:solidFill>
                  <a:srgbClr val="AE0606"/>
                </a:solidFill>
              </a:rPr>
              <a:t>o</a:t>
            </a:r>
            <a:r>
              <a:rPr lang="fi-FI" sz="2800" dirty="0" smtClean="0">
                <a:solidFill>
                  <a:srgbClr val="AE0606"/>
                </a:solidFill>
              </a:rPr>
              <a:t>vatko </a:t>
            </a:r>
            <a:r>
              <a:rPr lang="fi-FI" sz="2800" dirty="0">
                <a:solidFill>
                  <a:srgbClr val="AE0606"/>
                </a:solidFill>
              </a:rPr>
              <a:t>keskiössä </a:t>
            </a:r>
            <a:r>
              <a:rPr lang="fi-FI" sz="2800" u="sng" dirty="0">
                <a:solidFill>
                  <a:srgbClr val="AE0606"/>
                </a:solidFill>
              </a:rPr>
              <a:t>ulkoa annetut tavoitteet</a:t>
            </a:r>
          </a:p>
          <a:p>
            <a:pPr marL="742950" lvl="1" indent="-285750">
              <a:buFontTx/>
              <a:buChar char="-"/>
            </a:pPr>
            <a:r>
              <a:rPr lang="fi-FI" sz="2800" dirty="0">
                <a:solidFill>
                  <a:srgbClr val="AE0606"/>
                </a:solidFill>
              </a:rPr>
              <a:t>o</a:t>
            </a:r>
            <a:r>
              <a:rPr lang="fi-FI" sz="2800" dirty="0" smtClean="0">
                <a:solidFill>
                  <a:srgbClr val="AE0606"/>
                </a:solidFill>
              </a:rPr>
              <a:t>nko </a:t>
            </a:r>
            <a:r>
              <a:rPr lang="fi-FI" sz="2800" dirty="0">
                <a:solidFill>
                  <a:srgbClr val="AE0606"/>
                </a:solidFill>
              </a:rPr>
              <a:t>keskiössä </a:t>
            </a:r>
            <a:r>
              <a:rPr lang="fi-FI" sz="2800" u="sng" dirty="0">
                <a:solidFill>
                  <a:srgbClr val="AE0606"/>
                </a:solidFill>
              </a:rPr>
              <a:t>oppilas yksilönä </a:t>
            </a:r>
            <a:r>
              <a:rPr lang="fi-FI" sz="2800" dirty="0">
                <a:solidFill>
                  <a:srgbClr val="AE0606"/>
                </a:solidFill>
              </a:rPr>
              <a:t>kaikkine kasvun mahdollisuuksineen</a:t>
            </a:r>
          </a:p>
          <a:p>
            <a:pPr marL="742950" lvl="1" indent="-285750">
              <a:buFontTx/>
              <a:buChar char="-"/>
            </a:pPr>
            <a:r>
              <a:rPr lang="fi-FI" sz="2800" dirty="0">
                <a:solidFill>
                  <a:srgbClr val="AE0606"/>
                </a:solidFill>
              </a:rPr>
              <a:t>=&gt; arviointi on erilaista sen mukaan, mikä näistä </a:t>
            </a:r>
            <a:r>
              <a:rPr lang="fi-FI" sz="2800" dirty="0" smtClean="0">
                <a:solidFill>
                  <a:srgbClr val="AE0606"/>
                </a:solidFill>
              </a:rPr>
              <a:t>painottuu</a:t>
            </a:r>
            <a:endParaRPr lang="fi-FI" sz="28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5278918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972" y="2323652"/>
            <a:ext cx="8023246" cy="3904479"/>
          </a:xfrm>
        </p:spPr>
        <p:txBody>
          <a:bodyPr>
            <a:noAutofit/>
          </a:bodyPr>
          <a:lstStyle/>
          <a:p>
            <a:pPr marL="68580" indent="0">
              <a:buNone/>
            </a:pPr>
            <a:r>
              <a:rPr lang="fi-FI" sz="1800" dirty="0" smtClean="0">
                <a:solidFill>
                  <a:srgbClr val="AE0606"/>
                </a:solidFill>
              </a:rPr>
              <a:t>- arvioinnin kyseenalaistaminen</a:t>
            </a:r>
          </a:p>
          <a:p>
            <a:pPr marL="742950" lvl="1" indent="-285750">
              <a:buFontTx/>
              <a:buChar char="-"/>
            </a:pPr>
            <a:r>
              <a:rPr lang="fi-FI" sz="3200" b="1" dirty="0">
                <a:solidFill>
                  <a:srgbClr val="AE0606"/>
                </a:solidFill>
              </a:rPr>
              <a:t>m</a:t>
            </a:r>
            <a:r>
              <a:rPr lang="fi-FI" sz="3200" b="1" dirty="0" smtClean="0">
                <a:solidFill>
                  <a:srgbClr val="AE0606"/>
                </a:solidFill>
              </a:rPr>
              <a:t>ikä </a:t>
            </a:r>
            <a:r>
              <a:rPr lang="fi-FI" sz="3200" b="1" dirty="0">
                <a:solidFill>
                  <a:srgbClr val="AE0606"/>
                </a:solidFill>
              </a:rPr>
              <a:t>on koulutuksen keskiössä</a:t>
            </a:r>
          </a:p>
          <a:p>
            <a:pPr marL="742950" lvl="1" indent="-285750">
              <a:buFontTx/>
              <a:buChar char="-"/>
            </a:pPr>
            <a:r>
              <a:rPr lang="fi-FI" sz="3200" dirty="0" smtClean="0">
                <a:solidFill>
                  <a:srgbClr val="AE0606"/>
                </a:solidFill>
              </a:rPr>
              <a:t>millaisessa </a:t>
            </a:r>
            <a:r>
              <a:rPr lang="fi-FI" sz="3200" dirty="0">
                <a:solidFill>
                  <a:srgbClr val="AE0606"/>
                </a:solidFill>
              </a:rPr>
              <a:t>musiikkioppilaitoksessa </a:t>
            </a:r>
            <a:r>
              <a:rPr lang="fi-FI" sz="3200" dirty="0" err="1">
                <a:solidFill>
                  <a:srgbClr val="AE0606"/>
                </a:solidFill>
              </a:rPr>
              <a:t>sie</a:t>
            </a:r>
            <a:r>
              <a:rPr lang="fi-FI" sz="3200" dirty="0">
                <a:solidFill>
                  <a:srgbClr val="AE0606"/>
                </a:solidFill>
              </a:rPr>
              <a:t> haluaisit olla opettajana?</a:t>
            </a:r>
          </a:p>
          <a:p>
            <a:pPr marL="1200150" lvl="2" indent="-285750">
              <a:buFontTx/>
              <a:buChar char="-"/>
            </a:pPr>
            <a:r>
              <a:rPr lang="fi-FI" sz="3200" dirty="0">
                <a:solidFill>
                  <a:srgbClr val="AE0606"/>
                </a:solidFill>
              </a:rPr>
              <a:t>byrokratiassa</a:t>
            </a:r>
          </a:p>
          <a:p>
            <a:pPr marL="1200150" lvl="2" indent="-285750">
              <a:buFontTx/>
              <a:buChar char="-"/>
            </a:pPr>
            <a:r>
              <a:rPr lang="fi-FI" sz="3200" dirty="0">
                <a:solidFill>
                  <a:srgbClr val="AE0606"/>
                </a:solidFill>
              </a:rPr>
              <a:t>teknokratiassa</a:t>
            </a:r>
          </a:p>
          <a:p>
            <a:pPr marL="1200150" lvl="2" indent="-285750">
              <a:buFontTx/>
              <a:buChar char="-"/>
            </a:pPr>
            <a:r>
              <a:rPr lang="fi-FI" sz="3200" dirty="0">
                <a:solidFill>
                  <a:srgbClr val="AE0606"/>
                </a:solidFill>
              </a:rPr>
              <a:t>”</a:t>
            </a:r>
            <a:r>
              <a:rPr lang="fi-FI" sz="3200" dirty="0" err="1">
                <a:solidFill>
                  <a:srgbClr val="AE0606"/>
                </a:solidFill>
              </a:rPr>
              <a:t>humanokratiassa</a:t>
            </a:r>
            <a:r>
              <a:rPr lang="fi-FI" sz="3200" dirty="0" smtClean="0">
                <a:solidFill>
                  <a:srgbClr val="AE0606"/>
                </a:solidFill>
              </a:rPr>
              <a:t>”</a:t>
            </a:r>
            <a:endParaRPr lang="fi-FI" sz="32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Tree>
    <p:extLst>
      <p:ext uri="{BB962C8B-B14F-4D97-AF65-F5344CB8AC3E}">
        <p14:creationId xmlns:p14="http://schemas.microsoft.com/office/powerpoint/2010/main" val="61054498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7212" y="2482447"/>
            <a:ext cx="7984766" cy="3925730"/>
          </a:xfrm>
        </p:spPr>
        <p:txBody>
          <a:bodyPr>
            <a:noAutofit/>
          </a:bodyPr>
          <a:lstStyle/>
          <a:p>
            <a:pPr marL="68580" indent="0">
              <a:buNone/>
            </a:pPr>
            <a:r>
              <a:rPr lang="fi-FI" sz="2000" dirty="0" smtClean="0">
                <a:solidFill>
                  <a:srgbClr val="AE0606"/>
                </a:solidFill>
              </a:rPr>
              <a:t>- arvioinnin kyseenalaistaminen</a:t>
            </a:r>
          </a:p>
          <a:p>
            <a:pPr marL="742950" lvl="1" indent="-285750">
              <a:buFontTx/>
              <a:buChar char="-"/>
            </a:pPr>
            <a:r>
              <a:rPr lang="fi-FI" sz="3200" b="1" dirty="0">
                <a:solidFill>
                  <a:srgbClr val="AE0606"/>
                </a:solidFill>
              </a:rPr>
              <a:t>m</a:t>
            </a:r>
            <a:r>
              <a:rPr lang="fi-FI" sz="3200" b="1" dirty="0" smtClean="0">
                <a:solidFill>
                  <a:srgbClr val="AE0606"/>
                </a:solidFill>
              </a:rPr>
              <a:t>ikä </a:t>
            </a:r>
            <a:r>
              <a:rPr lang="fi-FI" sz="3200" b="1" dirty="0">
                <a:solidFill>
                  <a:srgbClr val="AE0606"/>
                </a:solidFill>
              </a:rPr>
              <a:t>on koulutuksen keskiössä</a:t>
            </a:r>
          </a:p>
          <a:p>
            <a:pPr marL="742950" lvl="1" indent="-285750">
              <a:buFontTx/>
              <a:buChar char="-"/>
            </a:pPr>
            <a:r>
              <a:rPr lang="fi-FI" sz="2800" dirty="0">
                <a:solidFill>
                  <a:srgbClr val="AE0606"/>
                </a:solidFill>
              </a:rPr>
              <a:t>Kuka asettaa tavoitteet?</a:t>
            </a:r>
          </a:p>
          <a:p>
            <a:pPr marL="742950" lvl="1" indent="-285750">
              <a:buFontTx/>
              <a:buChar char="-"/>
            </a:pPr>
            <a:r>
              <a:rPr lang="fi-FI" sz="2800" dirty="0">
                <a:solidFill>
                  <a:srgbClr val="AE0606"/>
                </a:solidFill>
              </a:rPr>
              <a:t>Miten tavoitteet asetetaan?</a:t>
            </a:r>
          </a:p>
          <a:p>
            <a:pPr marL="742950" lvl="1" indent="-285750">
              <a:buFontTx/>
              <a:buChar char="-"/>
            </a:pPr>
            <a:r>
              <a:rPr lang="fi-FI" sz="2800" dirty="0">
                <a:solidFill>
                  <a:srgbClr val="AE0606"/>
                </a:solidFill>
              </a:rPr>
              <a:t>Kuka on aidosti osallisena arvioinnissa?</a:t>
            </a:r>
          </a:p>
          <a:p>
            <a:pPr marL="742950" lvl="1" indent="-285750">
              <a:buFontTx/>
              <a:buChar char="-"/>
            </a:pPr>
            <a:r>
              <a:rPr lang="fi-FI" sz="2800" dirty="0">
                <a:solidFill>
                  <a:srgbClr val="AE0606"/>
                </a:solidFill>
              </a:rPr>
              <a:t>Kuka on kohde, missä määrin kohde?</a:t>
            </a:r>
          </a:p>
          <a:p>
            <a:pPr marL="742950" lvl="1" indent="-285750">
              <a:buFontTx/>
              <a:buChar char="-"/>
            </a:pPr>
            <a:r>
              <a:rPr lang="fi-FI" sz="2800" dirty="0">
                <a:solidFill>
                  <a:srgbClr val="AE0606"/>
                </a:solidFill>
              </a:rPr>
              <a:t>Kuka on arvioinnin subjekti</a:t>
            </a:r>
            <a:r>
              <a:rPr lang="fi-FI" sz="2800" dirty="0" smtClean="0">
                <a:solidFill>
                  <a:srgbClr val="AE0606"/>
                </a:solidFill>
              </a:rPr>
              <a:t>?</a:t>
            </a:r>
            <a:endParaRPr lang="fi-FI" sz="28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230046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7212" y="2888170"/>
            <a:ext cx="7984766" cy="3481519"/>
          </a:xfrm>
        </p:spPr>
        <p:txBody>
          <a:bodyPr>
            <a:noAutofit/>
          </a:bodyPr>
          <a:lstStyle/>
          <a:p>
            <a:pPr marL="68580" indent="0">
              <a:buNone/>
            </a:pPr>
            <a:r>
              <a:rPr lang="fi-FI" sz="2000" dirty="0" smtClean="0">
                <a:solidFill>
                  <a:srgbClr val="AE0606"/>
                </a:solidFill>
              </a:rPr>
              <a:t>- arvioinnin kyseenalaistaminen</a:t>
            </a:r>
          </a:p>
          <a:p>
            <a:pPr marL="742950" lvl="1" indent="-285750">
              <a:buFontTx/>
              <a:buChar char="-"/>
            </a:pPr>
            <a:r>
              <a:rPr lang="fi-FI" sz="3200" b="1" dirty="0">
                <a:solidFill>
                  <a:srgbClr val="AE0606"/>
                </a:solidFill>
              </a:rPr>
              <a:t>m</a:t>
            </a:r>
            <a:r>
              <a:rPr lang="fi-FI" sz="3200" b="1" dirty="0" smtClean="0">
                <a:solidFill>
                  <a:srgbClr val="AE0606"/>
                </a:solidFill>
              </a:rPr>
              <a:t>ikä </a:t>
            </a:r>
            <a:r>
              <a:rPr lang="fi-FI" sz="3200" b="1" dirty="0">
                <a:solidFill>
                  <a:srgbClr val="AE0606"/>
                </a:solidFill>
              </a:rPr>
              <a:t>on koulutuksen keskiössä</a:t>
            </a:r>
          </a:p>
          <a:p>
            <a:pPr marL="742950" lvl="1" indent="-285750">
              <a:buFontTx/>
              <a:buChar char="-"/>
            </a:pPr>
            <a:r>
              <a:rPr lang="fi-FI" sz="2800" dirty="0" smtClean="0">
                <a:solidFill>
                  <a:srgbClr val="AE0606"/>
                </a:solidFill>
              </a:rPr>
              <a:t>Mitä tarkoittaisi aito dialogi soitonopetuksessa ja sen arvioinnissa?</a:t>
            </a:r>
          </a:p>
          <a:p>
            <a:pPr marL="742950" lvl="1" indent="-285750">
              <a:buFontTx/>
              <a:buChar char="-"/>
            </a:pPr>
            <a:r>
              <a:rPr lang="fi-FI" sz="2800" dirty="0" smtClean="0">
                <a:solidFill>
                  <a:srgbClr val="AE0606"/>
                </a:solidFill>
              </a:rPr>
              <a:t>Mitä oppilaan aito </a:t>
            </a:r>
            <a:r>
              <a:rPr lang="fi-FI" sz="2800" dirty="0" err="1" smtClean="0">
                <a:solidFill>
                  <a:srgbClr val="AE0606"/>
                </a:solidFill>
              </a:rPr>
              <a:t>subjektius</a:t>
            </a:r>
            <a:r>
              <a:rPr lang="fi-FI" sz="2800" dirty="0" smtClean="0">
                <a:solidFill>
                  <a:srgbClr val="AE0606"/>
                </a:solidFill>
              </a:rPr>
              <a:t>, </a:t>
            </a:r>
            <a:r>
              <a:rPr lang="fi-FI" sz="2800" dirty="0" err="1" smtClean="0">
                <a:solidFill>
                  <a:srgbClr val="AE0606"/>
                </a:solidFill>
              </a:rPr>
              <a:t>toimijuus</a:t>
            </a:r>
            <a:r>
              <a:rPr lang="fi-FI" sz="2800" dirty="0" smtClean="0">
                <a:solidFill>
                  <a:srgbClr val="AE0606"/>
                </a:solidFill>
              </a:rPr>
              <a:t> voisi tarkoittaa?</a:t>
            </a:r>
            <a:endParaRPr lang="fi-FI" sz="28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400061449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6270" y="2734366"/>
            <a:ext cx="4233538" cy="3175421"/>
          </a:xfrm>
        </p:spPr>
        <p:txBody>
          <a:bodyPr>
            <a:noAutofit/>
          </a:bodyPr>
          <a:lstStyle/>
          <a:p>
            <a:pPr marL="285750" indent="-285750">
              <a:buFontTx/>
              <a:buChar char="-"/>
            </a:pPr>
            <a:r>
              <a:rPr lang="fi-FI" sz="6000" dirty="0">
                <a:solidFill>
                  <a:srgbClr val="AE0606"/>
                </a:solidFill>
              </a:rPr>
              <a:t>p</a:t>
            </a:r>
            <a:r>
              <a:rPr lang="fi-FI" sz="6000" dirty="0" smtClean="0">
                <a:solidFill>
                  <a:srgbClr val="AE0606"/>
                </a:solidFill>
              </a:rPr>
              <a:t>rosessi</a:t>
            </a:r>
          </a:p>
          <a:p>
            <a:pPr marL="285750" indent="-285750">
              <a:buFontTx/>
              <a:buChar char="-"/>
            </a:pPr>
            <a:r>
              <a:rPr lang="fi-FI" sz="6000" dirty="0">
                <a:solidFill>
                  <a:srgbClr val="AE0606"/>
                </a:solidFill>
              </a:rPr>
              <a:t>d</a:t>
            </a:r>
            <a:r>
              <a:rPr lang="fi-FI" sz="6000" dirty="0" smtClean="0">
                <a:solidFill>
                  <a:srgbClr val="AE0606"/>
                </a:solidFill>
              </a:rPr>
              <a:t>ialogi</a:t>
            </a:r>
          </a:p>
          <a:p>
            <a:pPr marL="285750" indent="-285750">
              <a:buFontTx/>
              <a:buChar char="-"/>
            </a:pPr>
            <a:r>
              <a:rPr lang="fi-FI" sz="6000" dirty="0" err="1">
                <a:solidFill>
                  <a:srgbClr val="AE0606"/>
                </a:solidFill>
              </a:rPr>
              <a:t>r</a:t>
            </a:r>
            <a:r>
              <a:rPr lang="fi-FI" sz="6000" dirty="0" err="1" smtClean="0">
                <a:solidFill>
                  <a:srgbClr val="AE0606"/>
                </a:solidFill>
              </a:rPr>
              <a:t>eflektio</a:t>
            </a:r>
            <a:endParaRPr lang="fi-FI" sz="6000" dirty="0" smtClean="0">
              <a:solidFill>
                <a:srgbClr val="AE0606"/>
              </a:solidFill>
            </a:endParaRPr>
          </a:p>
          <a:p>
            <a:pPr marL="0" indent="0">
              <a:buNone/>
            </a:pPr>
            <a:endParaRPr lang="fi-FI" sz="60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5" name="TextBox 4"/>
          <p:cNvSpPr txBox="1"/>
          <p:nvPr/>
        </p:nvSpPr>
        <p:spPr>
          <a:xfrm rot="19511001">
            <a:off x="440361" y="2399184"/>
            <a:ext cx="3633786" cy="1569660"/>
          </a:xfrm>
          <a:prstGeom prst="rect">
            <a:avLst/>
          </a:prstGeom>
          <a:noFill/>
        </p:spPr>
        <p:txBody>
          <a:bodyPr wrap="square" rtlCol="0">
            <a:spAutoFit/>
          </a:bodyPr>
          <a:lstStyle/>
          <a:p>
            <a:r>
              <a:rPr lang="en-US" sz="4800" dirty="0" err="1" smtClean="0">
                <a:solidFill>
                  <a:schemeClr val="accent5">
                    <a:lumMod val="60000"/>
                    <a:lumOff val="40000"/>
                  </a:schemeClr>
                </a:solidFill>
              </a:rPr>
              <a:t>Muistathan</a:t>
            </a:r>
            <a:r>
              <a:rPr lang="en-US" sz="4800" dirty="0" smtClean="0">
                <a:solidFill>
                  <a:schemeClr val="accent5">
                    <a:lumMod val="60000"/>
                    <a:lumOff val="40000"/>
                  </a:schemeClr>
                </a:solidFill>
              </a:rPr>
              <a:t> </a:t>
            </a:r>
            <a:r>
              <a:rPr lang="en-US" sz="4800" dirty="0" err="1" smtClean="0">
                <a:solidFill>
                  <a:schemeClr val="accent5">
                    <a:lumMod val="60000"/>
                    <a:lumOff val="40000"/>
                  </a:schemeClr>
                </a:solidFill>
              </a:rPr>
              <a:t>sie</a:t>
            </a:r>
            <a:r>
              <a:rPr lang="en-US" sz="4800" dirty="0" smtClean="0">
                <a:solidFill>
                  <a:schemeClr val="accent5">
                    <a:lumMod val="60000"/>
                    <a:lumOff val="40000"/>
                  </a:schemeClr>
                </a:solidFill>
              </a:rPr>
              <a:t>:</a:t>
            </a:r>
            <a:endParaRPr lang="en-US" sz="4800" dirty="0">
              <a:solidFill>
                <a:schemeClr val="accent5">
                  <a:lumMod val="60000"/>
                  <a:lumOff val="40000"/>
                </a:schemeClr>
              </a:solidFill>
            </a:endParaRPr>
          </a:p>
        </p:txBody>
      </p:sp>
    </p:spTree>
    <p:extLst>
      <p:ext uri="{BB962C8B-B14F-4D97-AF65-F5344CB8AC3E}">
        <p14:creationId xmlns:p14="http://schemas.microsoft.com/office/powerpoint/2010/main" val="23147028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448" y="1146655"/>
            <a:ext cx="8096591" cy="5423227"/>
          </a:xfrm>
        </p:spPr>
        <p:txBody>
          <a:bodyPr>
            <a:noAutofit/>
          </a:bodyPr>
          <a:lstStyle/>
          <a:p>
            <a:pPr marL="0" indent="0">
              <a:buNone/>
            </a:pPr>
            <a:r>
              <a:rPr lang="fi-FI" sz="3200" dirty="0" smtClean="0">
                <a:solidFill>
                  <a:srgbClr val="AE0606"/>
                </a:solidFill>
              </a:rPr>
              <a:t>Toimintakulttuuri</a:t>
            </a:r>
            <a:r>
              <a:rPr lang="fi-FI" sz="1400" dirty="0" smtClean="0">
                <a:solidFill>
                  <a:srgbClr val="AE0606"/>
                </a:solidFill>
              </a:rPr>
              <a:t> (</a:t>
            </a:r>
            <a:r>
              <a:rPr lang="fi-FI" sz="1400" dirty="0" err="1" smtClean="0">
                <a:solidFill>
                  <a:srgbClr val="AE0606"/>
                </a:solidFill>
              </a:rPr>
              <a:t>ops-perusteluonnos</a:t>
            </a:r>
            <a:r>
              <a:rPr lang="fi-FI" sz="1400" dirty="0" smtClean="0">
                <a:solidFill>
                  <a:srgbClr val="AE0606"/>
                </a:solidFill>
              </a:rPr>
              <a:t>, s. 8)</a:t>
            </a:r>
            <a:endParaRPr lang="fi-FI" sz="3200" dirty="0" smtClean="0">
              <a:solidFill>
                <a:srgbClr val="AE0606"/>
              </a:solidFill>
            </a:endParaRPr>
          </a:p>
          <a:p>
            <a:pPr>
              <a:buFontTx/>
              <a:buChar char="-"/>
            </a:pPr>
            <a:r>
              <a:rPr lang="fi-FI" sz="2000" dirty="0" smtClean="0">
                <a:solidFill>
                  <a:srgbClr val="AE0606"/>
                </a:solidFill>
              </a:rPr>
              <a:t>työtä </a:t>
            </a:r>
            <a:r>
              <a:rPr lang="fi-FI" sz="2000" dirty="0">
                <a:solidFill>
                  <a:srgbClr val="AE0606"/>
                </a:solidFill>
              </a:rPr>
              <a:t>ohjaavien </a:t>
            </a:r>
            <a:r>
              <a:rPr lang="fi-FI" sz="2000" dirty="0" smtClean="0">
                <a:solidFill>
                  <a:srgbClr val="AE0606"/>
                </a:solidFill>
              </a:rPr>
              <a:t>normien tulkinta</a:t>
            </a:r>
          </a:p>
          <a:p>
            <a:pPr>
              <a:buFontTx/>
              <a:buChar char="-"/>
            </a:pPr>
            <a:r>
              <a:rPr lang="fi-FI" sz="2000" dirty="0" smtClean="0">
                <a:solidFill>
                  <a:srgbClr val="AE0606"/>
                </a:solidFill>
              </a:rPr>
              <a:t>vakiintuneet käytännöt </a:t>
            </a:r>
          </a:p>
          <a:p>
            <a:pPr>
              <a:buFontTx/>
              <a:buChar char="-"/>
            </a:pPr>
            <a:r>
              <a:rPr lang="fi-FI" sz="2000" dirty="0" smtClean="0">
                <a:solidFill>
                  <a:srgbClr val="AE0606"/>
                </a:solidFill>
              </a:rPr>
              <a:t>työyhteisön </a:t>
            </a:r>
            <a:r>
              <a:rPr lang="fi-FI" sz="2000" dirty="0">
                <a:solidFill>
                  <a:srgbClr val="AE0606"/>
                </a:solidFill>
              </a:rPr>
              <a:t>jäsenten </a:t>
            </a:r>
            <a:r>
              <a:rPr lang="fi-FI" sz="2000" dirty="0" smtClean="0">
                <a:solidFill>
                  <a:srgbClr val="AE0606"/>
                </a:solidFill>
              </a:rPr>
              <a:t>ajattelu-</a:t>
            </a:r>
            <a:r>
              <a:rPr lang="fi-FI" sz="2000" dirty="0">
                <a:solidFill>
                  <a:srgbClr val="AE0606"/>
                </a:solidFill>
              </a:rPr>
              <a:t> </a:t>
            </a:r>
            <a:r>
              <a:rPr lang="fi-FI" sz="2000" dirty="0" smtClean="0">
                <a:solidFill>
                  <a:srgbClr val="AE0606"/>
                </a:solidFill>
              </a:rPr>
              <a:t>ja toimintatavat </a:t>
            </a:r>
          </a:p>
          <a:p>
            <a:pPr>
              <a:buFontTx/>
              <a:buChar char="-"/>
            </a:pPr>
            <a:r>
              <a:rPr lang="fi-FI" sz="2000" dirty="0">
                <a:solidFill>
                  <a:srgbClr val="AE0606"/>
                </a:solidFill>
              </a:rPr>
              <a:t>e</a:t>
            </a:r>
            <a:r>
              <a:rPr lang="fi-FI" sz="2000" dirty="0" smtClean="0">
                <a:solidFill>
                  <a:srgbClr val="AE0606"/>
                </a:solidFill>
              </a:rPr>
              <a:t>li kuinka meidän arkemme sujuu, miltä se näyttää oppilaan silmin ja tuntuu oppilaan kokemuksessa</a:t>
            </a:r>
          </a:p>
          <a:p>
            <a:pPr marL="68580" indent="0">
              <a:buNone/>
            </a:pPr>
            <a:endParaRPr lang="fi-FI" sz="2000" dirty="0" smtClean="0">
              <a:solidFill>
                <a:srgbClr val="AE0606"/>
              </a:solidFill>
            </a:endParaRPr>
          </a:p>
          <a:p>
            <a:pPr marL="68580" indent="0">
              <a:buNone/>
            </a:pPr>
            <a:r>
              <a:rPr lang="fi-FI" sz="2000" dirty="0" smtClean="0">
                <a:solidFill>
                  <a:srgbClr val="AE0606"/>
                </a:solidFill>
              </a:rPr>
              <a:t>Arvot, oppimiskäsitys =&gt; toimintakulttuuri =&gt; opetus =&gt; oppilaan kokemus: osallisuus, opetuksen laatu</a:t>
            </a:r>
          </a:p>
          <a:p>
            <a:pPr marL="68580" indent="0">
              <a:buNone/>
            </a:pPr>
            <a:endParaRPr lang="fi-FI" sz="2000" dirty="0" smtClean="0">
              <a:solidFill>
                <a:srgbClr val="AE0606"/>
              </a:solidFill>
            </a:endParaRPr>
          </a:p>
          <a:p>
            <a:pPr>
              <a:buFontTx/>
              <a:buChar char="-"/>
            </a:pPr>
            <a:r>
              <a:rPr lang="fi-FI" sz="2000" dirty="0" smtClean="0">
                <a:solidFill>
                  <a:srgbClr val="AE0606"/>
                </a:solidFill>
              </a:rPr>
              <a:t>aitoa </a:t>
            </a:r>
            <a:r>
              <a:rPr lang="fi-FI" sz="2000" dirty="0">
                <a:solidFill>
                  <a:srgbClr val="AE0606"/>
                </a:solidFill>
              </a:rPr>
              <a:t>kohtaamista sekä välittävää ja kunnioittavaa </a:t>
            </a:r>
            <a:r>
              <a:rPr lang="fi-FI" sz="2000" dirty="0" smtClean="0">
                <a:solidFill>
                  <a:srgbClr val="AE0606"/>
                </a:solidFill>
              </a:rPr>
              <a:t>vuorovaikutusta</a:t>
            </a:r>
          </a:p>
          <a:p>
            <a:pPr>
              <a:buFontTx/>
              <a:buChar char="-"/>
            </a:pPr>
            <a:r>
              <a:rPr lang="fi-FI" sz="2000" dirty="0" smtClean="0">
                <a:solidFill>
                  <a:srgbClr val="AE0606"/>
                </a:solidFill>
              </a:rPr>
              <a:t>oppilaan kokemus </a:t>
            </a:r>
            <a:r>
              <a:rPr lang="fi-FI" sz="2000" dirty="0">
                <a:solidFill>
                  <a:srgbClr val="AE0606"/>
                </a:solidFill>
              </a:rPr>
              <a:t>osallisuudesta, joka </a:t>
            </a:r>
            <a:r>
              <a:rPr lang="fi-FI" sz="2000" dirty="0" smtClean="0">
                <a:solidFill>
                  <a:srgbClr val="AE0606"/>
                </a:solidFill>
              </a:rPr>
              <a:t>syntyy </a:t>
            </a:r>
            <a:r>
              <a:rPr lang="fi-FI" sz="2000" dirty="0">
                <a:solidFill>
                  <a:srgbClr val="AE0606"/>
                </a:solidFill>
              </a:rPr>
              <a:t>yhdessä toimimisesta</a:t>
            </a:r>
          </a:p>
          <a:p>
            <a:endParaRPr lang="fi-FI" sz="2000" dirty="0">
              <a:solidFill>
                <a:srgbClr val="AE0606"/>
              </a:solidFill>
            </a:endParaRPr>
          </a:p>
          <a:p>
            <a:pPr marL="68580" indent="0">
              <a:buNone/>
            </a:pPr>
            <a:endParaRPr lang="fi-FI" sz="2000" dirty="0">
              <a:solidFill>
                <a:srgbClr val="AE0606"/>
              </a:solidFill>
            </a:endParaRPr>
          </a:p>
          <a:p>
            <a:pPr marL="68580" indent="0">
              <a:buNone/>
            </a:pPr>
            <a:endParaRPr lang="fi-FI" sz="1000" dirty="0">
              <a:solidFill>
                <a:srgbClr val="AE0606"/>
              </a:solidFill>
            </a:endParaRPr>
          </a:p>
          <a:p>
            <a:pPr marL="0" indent="0">
              <a:buNone/>
            </a:pPr>
            <a:endParaRPr lang="fi-FI" sz="3200" dirty="0">
              <a:solidFill>
                <a:srgbClr val="AE0606"/>
              </a:solidFill>
            </a:endParaRPr>
          </a:p>
        </p:txBody>
      </p:sp>
      <p:sp>
        <p:nvSpPr>
          <p:cNvPr id="6" name="TextBox 5"/>
          <p:cNvSpPr txBox="1"/>
          <p:nvPr/>
        </p:nvSpPr>
        <p:spPr>
          <a:xfrm>
            <a:off x="4512471" y="117671"/>
            <a:ext cx="3708660" cy="369332"/>
          </a:xfrm>
          <a:prstGeom prst="rect">
            <a:avLst/>
          </a:prstGeom>
          <a:noFill/>
        </p:spPr>
        <p:txBody>
          <a:bodyPr wrap="square" rtlCol="0">
            <a:spAutoFit/>
          </a:bodyPr>
          <a:lstStyle/>
          <a:p>
            <a:pPr algn="r"/>
            <a:r>
              <a:rPr lang="en-US" dirty="0" err="1" smtClean="0">
                <a:solidFill>
                  <a:srgbClr val="AE0606"/>
                </a:solidFill>
              </a:rPr>
              <a:t>Pohjanmaa</a:t>
            </a:r>
            <a:r>
              <a:rPr lang="en-US" dirty="0" smtClean="0">
                <a:solidFill>
                  <a:srgbClr val="AE0606"/>
                </a:solidFill>
              </a:rPr>
              <a:t> 160817</a:t>
            </a:r>
            <a:endParaRPr lang="en-US" dirty="0">
              <a:solidFill>
                <a:srgbClr val="AE0606"/>
              </a:solidFill>
            </a:endParaRPr>
          </a:p>
        </p:txBody>
      </p:sp>
      <p:sp>
        <p:nvSpPr>
          <p:cNvPr id="7"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97097344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578267"/>
            <a:ext cx="7024742" cy="3715737"/>
          </a:xfrm>
        </p:spPr>
        <p:txBody>
          <a:bodyPr>
            <a:normAutofit fontScale="92500" lnSpcReduction="20000"/>
          </a:bodyPr>
          <a:lstStyle/>
          <a:p>
            <a:pPr marL="68580" indent="0" algn="ctr">
              <a:buNone/>
            </a:pPr>
            <a:r>
              <a:rPr lang="fi-FI" sz="7200" dirty="0" smtClean="0">
                <a:solidFill>
                  <a:srgbClr val="AE0606"/>
                </a:solidFill>
              </a:rPr>
              <a:t>Ihmiskäsitys ja oppimiskäsitys arvioinnin perustoina </a:t>
            </a:r>
            <a:endParaRPr lang="fi-FI" sz="72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84196316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665773" y="1189288"/>
            <a:ext cx="8061903" cy="2185214"/>
          </a:xfrm>
          <a:prstGeom prst="rect">
            <a:avLst/>
          </a:prstGeom>
          <a:noFill/>
        </p:spPr>
        <p:txBody>
          <a:bodyPr wrap="square" rtlCol="0">
            <a:spAutoFit/>
          </a:bodyPr>
          <a:lstStyle/>
          <a:p>
            <a:r>
              <a:rPr lang="fi-FI" sz="3600" dirty="0" err="1" smtClean="0">
                <a:solidFill>
                  <a:srgbClr val="AE0606"/>
                </a:solidFill>
              </a:rPr>
              <a:t>Ops</a:t>
            </a:r>
            <a:r>
              <a:rPr lang="fi-FI" sz="3600" dirty="0" smtClean="0">
                <a:solidFill>
                  <a:srgbClr val="AE0606"/>
                </a:solidFill>
              </a:rPr>
              <a:t> systeemisenä kuvauksena oppimisesta</a:t>
            </a:r>
          </a:p>
          <a:p>
            <a:pPr marL="571500" indent="-571500">
              <a:buFontTx/>
              <a:buChar char="-"/>
            </a:pPr>
            <a:r>
              <a:rPr lang="fi-FI" sz="3200" dirty="0">
                <a:solidFill>
                  <a:srgbClr val="AE0606"/>
                </a:solidFill>
              </a:rPr>
              <a:t>k</a:t>
            </a:r>
            <a:r>
              <a:rPr lang="fi-FI" sz="3200" dirty="0" smtClean="0">
                <a:solidFill>
                  <a:srgbClr val="AE0606"/>
                </a:solidFill>
              </a:rPr>
              <a:t>okonaiskuva oppimisesta prosessina</a:t>
            </a:r>
          </a:p>
          <a:p>
            <a:pPr marL="571500" indent="-571500">
              <a:buFontTx/>
              <a:buChar char="-"/>
            </a:pPr>
            <a:r>
              <a:rPr lang="fi-FI" sz="3200" dirty="0" smtClean="0">
                <a:solidFill>
                  <a:srgbClr val="AE0606"/>
                </a:solidFill>
              </a:rPr>
              <a:t>ytimenä</a:t>
            </a:r>
          </a:p>
        </p:txBody>
      </p:sp>
      <p:sp>
        <p:nvSpPr>
          <p:cNvPr id="5" name="Oval 4"/>
          <p:cNvSpPr/>
          <p:nvPr/>
        </p:nvSpPr>
        <p:spPr>
          <a:xfrm>
            <a:off x="705590" y="3374502"/>
            <a:ext cx="4339376" cy="2006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dirty="0" err="1" smtClean="0">
                <a:solidFill>
                  <a:schemeClr val="accent2">
                    <a:lumMod val="20000"/>
                    <a:lumOff val="80000"/>
                  </a:schemeClr>
                </a:solidFill>
              </a:rPr>
              <a:t>Ihmiskäsitys</a:t>
            </a:r>
            <a:r>
              <a:rPr lang="en-US" sz="3200" dirty="0" smtClean="0">
                <a:solidFill>
                  <a:schemeClr val="accent2">
                    <a:lumMod val="20000"/>
                    <a:lumOff val="80000"/>
                  </a:schemeClr>
                </a:solidFill>
              </a:rPr>
              <a:t>, </a:t>
            </a:r>
            <a:r>
              <a:rPr lang="en-US" sz="3200" dirty="0" err="1" smtClean="0">
                <a:solidFill>
                  <a:schemeClr val="accent2">
                    <a:lumMod val="20000"/>
                    <a:lumOff val="80000"/>
                  </a:schemeClr>
                </a:solidFill>
              </a:rPr>
              <a:t>oppimiskäsitys</a:t>
            </a:r>
            <a:endParaRPr lang="en-US" sz="3200" dirty="0">
              <a:solidFill>
                <a:schemeClr val="accent2">
                  <a:lumMod val="20000"/>
                  <a:lumOff val="80000"/>
                </a:schemeClr>
              </a:solidFill>
            </a:endParaRPr>
          </a:p>
        </p:txBody>
      </p:sp>
      <p:sp>
        <p:nvSpPr>
          <p:cNvPr id="6" name="Oval 5"/>
          <p:cNvSpPr/>
          <p:nvPr/>
        </p:nvSpPr>
        <p:spPr>
          <a:xfrm>
            <a:off x="5044966" y="4583189"/>
            <a:ext cx="4099034" cy="1803400"/>
          </a:xfrm>
          <a:prstGeom prst="ellipse">
            <a:avLst/>
          </a:prstGeom>
          <a:solidFill>
            <a:srgbClr val="FF6600"/>
          </a:solidFill>
          <a:ln>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smtClean="0">
                <a:solidFill>
                  <a:srgbClr val="AE0606"/>
                </a:solidFill>
              </a:rPr>
              <a:t>Sisällöt</a:t>
            </a:r>
            <a:r>
              <a:rPr lang="en-US" sz="3200" dirty="0" smtClean="0">
                <a:solidFill>
                  <a:srgbClr val="AE0606"/>
                </a:solidFill>
              </a:rPr>
              <a:t>, </a:t>
            </a:r>
            <a:r>
              <a:rPr lang="en-US" sz="3200" dirty="0" err="1" smtClean="0">
                <a:solidFill>
                  <a:srgbClr val="AE0606"/>
                </a:solidFill>
              </a:rPr>
              <a:t>menetelmät</a:t>
            </a:r>
            <a:r>
              <a:rPr lang="en-US" sz="3200" dirty="0" smtClean="0">
                <a:solidFill>
                  <a:srgbClr val="AE0606"/>
                </a:solidFill>
              </a:rPr>
              <a:t>, </a:t>
            </a:r>
            <a:r>
              <a:rPr lang="en-US" sz="3200" dirty="0" err="1" smtClean="0">
                <a:solidFill>
                  <a:srgbClr val="AE0606"/>
                </a:solidFill>
              </a:rPr>
              <a:t>arviointi</a:t>
            </a:r>
            <a:endParaRPr lang="en-US" sz="3200" dirty="0">
              <a:solidFill>
                <a:srgbClr val="AE0606"/>
              </a:solidFill>
            </a:endParaRPr>
          </a:p>
        </p:txBody>
      </p:sp>
      <p:sp>
        <p:nvSpPr>
          <p:cNvPr id="9" name="TextBox 8"/>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7" name="Right Arrow 6"/>
          <p:cNvSpPr/>
          <p:nvPr/>
        </p:nvSpPr>
        <p:spPr>
          <a:xfrm rot="1443971">
            <a:off x="4467432" y="4626340"/>
            <a:ext cx="1155070" cy="484632"/>
          </a:xfrm>
          <a:prstGeom prst="rightArrow">
            <a:avLst/>
          </a:prstGeom>
          <a:solidFill>
            <a:schemeClr val="accent2">
              <a:lumMod val="75000"/>
            </a:schemeClr>
          </a:solidFill>
          <a:ln>
            <a:solidFill>
              <a:schemeClr val="accent2">
                <a:lumMod val="20000"/>
                <a:lumOff val="80000"/>
              </a:schemeClr>
            </a:solidFill>
          </a:ln>
          <a:effectLst>
            <a:outerShdw blurRad="50800" dist="25400" dir="5400000" rotWithShape="0">
              <a:schemeClr val="accent3">
                <a:lumMod val="20000"/>
                <a:lumOff val="80000"/>
                <a:alpha val="28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78755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714289" y="640236"/>
            <a:ext cx="2981045" cy="1200329"/>
          </a:xfrm>
          <a:prstGeom prst="rect">
            <a:avLst/>
          </a:prstGeom>
          <a:noFill/>
        </p:spPr>
        <p:txBody>
          <a:bodyPr wrap="square" rtlCol="0">
            <a:spAutoFit/>
          </a:bodyPr>
          <a:lstStyle/>
          <a:p>
            <a:r>
              <a:rPr lang="fi-FI" sz="3600" dirty="0" smtClean="0">
                <a:solidFill>
                  <a:srgbClr val="AE0606"/>
                </a:solidFill>
              </a:rPr>
              <a:t>Kenen </a:t>
            </a:r>
            <a:r>
              <a:rPr lang="fi-FI" sz="3600" dirty="0" err="1" smtClean="0">
                <a:solidFill>
                  <a:srgbClr val="AE0606"/>
                </a:solidFill>
              </a:rPr>
              <a:t>ops</a:t>
            </a:r>
            <a:r>
              <a:rPr lang="fi-FI" sz="3600" dirty="0" smtClean="0">
                <a:solidFill>
                  <a:srgbClr val="AE0606"/>
                </a:solidFill>
              </a:rPr>
              <a:t>?</a:t>
            </a:r>
          </a:p>
          <a:p>
            <a:endParaRPr lang="fi-FI" sz="3600" dirty="0" smtClean="0">
              <a:solidFill>
                <a:schemeClr val="tx2"/>
              </a:solidFill>
            </a:endParaRPr>
          </a:p>
        </p:txBody>
      </p:sp>
      <p:sp>
        <p:nvSpPr>
          <p:cNvPr id="5" name="Ellipsi 4"/>
          <p:cNvSpPr/>
          <p:nvPr/>
        </p:nvSpPr>
        <p:spPr>
          <a:xfrm>
            <a:off x="132896" y="1437937"/>
            <a:ext cx="2319028" cy="1917092"/>
          </a:xfrm>
          <a:prstGeom prst="ellipse">
            <a:avLst/>
          </a:prstGeom>
          <a:solidFill>
            <a:schemeClr val="accent2">
              <a:lumMod val="5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400" dirty="0" smtClean="0">
                <a:solidFill>
                  <a:schemeClr val="accent2">
                    <a:lumMod val="40000"/>
                    <a:lumOff val="60000"/>
                  </a:schemeClr>
                </a:solidFill>
              </a:rPr>
              <a:t>Säädetty </a:t>
            </a:r>
            <a:r>
              <a:rPr lang="fi-FI" sz="2400" dirty="0" err="1" smtClean="0">
                <a:solidFill>
                  <a:schemeClr val="accent2">
                    <a:lumMod val="40000"/>
                    <a:lumOff val="60000"/>
                  </a:schemeClr>
                </a:solidFill>
              </a:rPr>
              <a:t>ops</a:t>
            </a:r>
            <a:endParaRPr lang="fi-FI" sz="2400" dirty="0">
              <a:solidFill>
                <a:schemeClr val="accent2">
                  <a:lumMod val="40000"/>
                  <a:lumOff val="60000"/>
                </a:schemeClr>
              </a:solidFill>
            </a:endParaRPr>
          </a:p>
        </p:txBody>
      </p:sp>
      <p:sp>
        <p:nvSpPr>
          <p:cNvPr id="6" name="Ellipsi 5"/>
          <p:cNvSpPr/>
          <p:nvPr/>
        </p:nvSpPr>
        <p:spPr>
          <a:xfrm>
            <a:off x="2139482" y="1626195"/>
            <a:ext cx="3514217" cy="1917092"/>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400" dirty="0" smtClean="0">
                <a:solidFill>
                  <a:schemeClr val="accent2">
                    <a:lumMod val="20000"/>
                    <a:lumOff val="80000"/>
                  </a:schemeClr>
                </a:solidFill>
              </a:rPr>
              <a:t>Oppilaitoksen </a:t>
            </a:r>
            <a:r>
              <a:rPr lang="fi-FI" sz="2400" dirty="0" err="1" smtClean="0">
                <a:solidFill>
                  <a:schemeClr val="accent2">
                    <a:lumMod val="20000"/>
                    <a:lumOff val="80000"/>
                  </a:schemeClr>
                </a:solidFill>
              </a:rPr>
              <a:t>ops</a:t>
            </a:r>
            <a:endParaRPr lang="fi-FI" sz="2400" dirty="0">
              <a:solidFill>
                <a:schemeClr val="accent2">
                  <a:lumMod val="20000"/>
                  <a:lumOff val="80000"/>
                </a:schemeClr>
              </a:solidFill>
            </a:endParaRPr>
          </a:p>
        </p:txBody>
      </p:sp>
      <p:sp>
        <p:nvSpPr>
          <p:cNvPr id="7" name="Ellipsi 6"/>
          <p:cNvSpPr/>
          <p:nvPr/>
        </p:nvSpPr>
        <p:spPr>
          <a:xfrm>
            <a:off x="2945837" y="3070299"/>
            <a:ext cx="2448898" cy="1917092"/>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200" dirty="0" smtClean="0">
                <a:solidFill>
                  <a:schemeClr val="accent2">
                    <a:lumMod val="50000"/>
                  </a:schemeClr>
                </a:solidFill>
              </a:rPr>
              <a:t>Opettajan tulkitsema </a:t>
            </a:r>
            <a:r>
              <a:rPr lang="fi-FI" sz="2200" dirty="0" err="1" smtClean="0">
                <a:solidFill>
                  <a:schemeClr val="accent2">
                    <a:lumMod val="50000"/>
                  </a:schemeClr>
                </a:solidFill>
              </a:rPr>
              <a:t>ops</a:t>
            </a:r>
            <a:endParaRPr lang="fi-FI" sz="2200" dirty="0">
              <a:solidFill>
                <a:schemeClr val="accent2">
                  <a:lumMod val="50000"/>
                </a:schemeClr>
              </a:solidFill>
            </a:endParaRPr>
          </a:p>
        </p:txBody>
      </p:sp>
      <p:sp>
        <p:nvSpPr>
          <p:cNvPr id="8" name="Ellipsi 7"/>
          <p:cNvSpPr/>
          <p:nvPr/>
        </p:nvSpPr>
        <p:spPr>
          <a:xfrm>
            <a:off x="4935186" y="2434361"/>
            <a:ext cx="2755740" cy="1917092"/>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200" dirty="0" smtClean="0">
                <a:solidFill>
                  <a:schemeClr val="accent2">
                    <a:lumMod val="50000"/>
                  </a:schemeClr>
                </a:solidFill>
              </a:rPr>
              <a:t>Opettajan toteuttama </a:t>
            </a:r>
            <a:r>
              <a:rPr lang="fi-FI" sz="2200" dirty="0" err="1" smtClean="0">
                <a:solidFill>
                  <a:schemeClr val="accent2">
                    <a:lumMod val="50000"/>
                  </a:schemeClr>
                </a:solidFill>
              </a:rPr>
              <a:t>ops</a:t>
            </a:r>
            <a:endParaRPr lang="fi-FI" sz="2200" dirty="0">
              <a:solidFill>
                <a:schemeClr val="accent2">
                  <a:lumMod val="50000"/>
                </a:schemeClr>
              </a:solidFill>
            </a:endParaRPr>
          </a:p>
        </p:txBody>
      </p:sp>
      <p:sp>
        <p:nvSpPr>
          <p:cNvPr id="9" name="Ellipsi 8"/>
          <p:cNvSpPr/>
          <p:nvPr/>
        </p:nvSpPr>
        <p:spPr>
          <a:xfrm>
            <a:off x="6877494" y="3392907"/>
            <a:ext cx="2266506" cy="1917092"/>
          </a:xfrm>
          <a:prstGeom prst="ellipse">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200" dirty="0" smtClean="0">
                <a:solidFill>
                  <a:schemeClr val="accent2">
                    <a:lumMod val="75000"/>
                  </a:schemeClr>
                </a:solidFill>
              </a:rPr>
              <a:t>Oppilaan kokema </a:t>
            </a:r>
            <a:r>
              <a:rPr lang="fi-FI" sz="2200" dirty="0" err="1" smtClean="0">
                <a:solidFill>
                  <a:schemeClr val="accent2">
                    <a:lumMod val="75000"/>
                  </a:schemeClr>
                </a:solidFill>
              </a:rPr>
              <a:t>ops</a:t>
            </a:r>
            <a:endParaRPr lang="fi-FI" sz="2200" dirty="0">
              <a:solidFill>
                <a:schemeClr val="accent2">
                  <a:lumMod val="75000"/>
                </a:schemeClr>
              </a:solidFill>
            </a:endParaRPr>
          </a:p>
        </p:txBody>
      </p:sp>
      <p:sp>
        <p:nvSpPr>
          <p:cNvPr id="10" name="Ellipsi 8"/>
          <p:cNvSpPr/>
          <p:nvPr/>
        </p:nvSpPr>
        <p:spPr>
          <a:xfrm>
            <a:off x="5235061" y="4313575"/>
            <a:ext cx="2436686" cy="1917092"/>
          </a:xfrm>
          <a:prstGeom prst="ellipse">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200" dirty="0" smtClean="0">
                <a:solidFill>
                  <a:schemeClr val="accent2">
                    <a:lumMod val="75000"/>
                  </a:schemeClr>
                </a:solidFill>
              </a:rPr>
              <a:t>Huoltajien tulkitsema </a:t>
            </a:r>
            <a:r>
              <a:rPr lang="fi-FI" sz="2200" dirty="0" err="1" smtClean="0">
                <a:solidFill>
                  <a:schemeClr val="accent2">
                    <a:lumMod val="75000"/>
                  </a:schemeClr>
                </a:solidFill>
              </a:rPr>
              <a:t>ops</a:t>
            </a:r>
            <a:endParaRPr lang="fi-FI" sz="2200" dirty="0">
              <a:solidFill>
                <a:schemeClr val="accent2">
                  <a:lumMod val="75000"/>
                </a:schemeClr>
              </a:solidFill>
            </a:endParaRPr>
          </a:p>
        </p:txBody>
      </p:sp>
      <p:sp>
        <p:nvSpPr>
          <p:cNvPr id="11" name="TextBox 10"/>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Tree>
    <p:extLst>
      <p:ext uri="{BB962C8B-B14F-4D97-AF65-F5344CB8AC3E}">
        <p14:creationId xmlns:p14="http://schemas.microsoft.com/office/powerpoint/2010/main" val="21557599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310" y="2747040"/>
            <a:ext cx="7849684" cy="3780187"/>
          </a:xfrm>
        </p:spPr>
        <p:txBody>
          <a:bodyPr>
            <a:noAutofit/>
          </a:bodyPr>
          <a:lstStyle/>
          <a:p>
            <a:pPr marL="68580" indent="0">
              <a:buNone/>
            </a:pPr>
            <a:r>
              <a:rPr lang="fi-FI" sz="5400" dirty="0">
                <a:solidFill>
                  <a:srgbClr val="AE0606"/>
                </a:solidFill>
                <a:cs typeface="Luminari"/>
              </a:rPr>
              <a:t>m</a:t>
            </a:r>
            <a:r>
              <a:rPr lang="fi-FI" sz="5400" dirty="0" smtClean="0">
                <a:solidFill>
                  <a:srgbClr val="AE0606"/>
                </a:solidFill>
                <a:cs typeface="Luminari"/>
              </a:rPr>
              <a:t>iksi </a:t>
            </a:r>
            <a:r>
              <a:rPr lang="fi-FI" sz="5400" dirty="0">
                <a:solidFill>
                  <a:srgbClr val="AE0606"/>
                </a:solidFill>
                <a:cs typeface="Luminari"/>
              </a:rPr>
              <a:t>arvioimme</a:t>
            </a:r>
          </a:p>
          <a:p>
            <a:pPr marL="285750" indent="-285750">
              <a:buFontTx/>
              <a:buChar char="-"/>
            </a:pPr>
            <a:r>
              <a:rPr lang="fi-FI" sz="4000" dirty="0" err="1" smtClean="0">
                <a:solidFill>
                  <a:srgbClr val="AE0606"/>
                </a:solidFill>
                <a:cs typeface="Luminari"/>
              </a:rPr>
              <a:t>ops-perusteiden</a:t>
            </a:r>
            <a:r>
              <a:rPr lang="fi-FI" sz="4000" dirty="0" smtClean="0">
                <a:solidFill>
                  <a:srgbClr val="AE0606"/>
                </a:solidFill>
                <a:cs typeface="Luminari"/>
              </a:rPr>
              <a:t> ihmiskäsitys</a:t>
            </a:r>
          </a:p>
          <a:p>
            <a:pPr marL="582930" lvl="1" indent="-285750">
              <a:buFontTx/>
              <a:buChar char="-"/>
            </a:pPr>
            <a:r>
              <a:rPr lang="fi-FI" sz="3600" dirty="0">
                <a:solidFill>
                  <a:srgbClr val="AE0606"/>
                </a:solidFill>
                <a:cs typeface="Luminari"/>
              </a:rPr>
              <a:t>h</a:t>
            </a:r>
            <a:r>
              <a:rPr lang="fi-FI" sz="3600" dirty="0" smtClean="0">
                <a:solidFill>
                  <a:srgbClr val="AE0606"/>
                </a:solidFill>
                <a:cs typeface="Luminari"/>
              </a:rPr>
              <a:t>umanismi</a:t>
            </a:r>
          </a:p>
          <a:p>
            <a:pPr marL="582930" lvl="1" indent="-285750">
              <a:buFontTx/>
              <a:buChar char="-"/>
            </a:pPr>
            <a:r>
              <a:rPr lang="fi-FI" sz="3600" dirty="0" err="1">
                <a:solidFill>
                  <a:srgbClr val="AE0606"/>
                </a:solidFill>
                <a:cs typeface="Luminari"/>
              </a:rPr>
              <a:t>k</a:t>
            </a:r>
            <a:r>
              <a:rPr lang="fi-FI" sz="3600" dirty="0" err="1" smtClean="0">
                <a:solidFill>
                  <a:srgbClr val="AE0606"/>
                </a:solidFill>
                <a:cs typeface="Luminari"/>
              </a:rPr>
              <a:t>ognitivismi</a:t>
            </a:r>
            <a:endParaRPr lang="fi-FI" sz="3600" dirty="0" smtClean="0">
              <a:solidFill>
                <a:srgbClr val="AE0606"/>
              </a:solidFill>
              <a:cs typeface="Luminari"/>
            </a:endParaRPr>
          </a:p>
          <a:p>
            <a:pPr marL="582930" lvl="1" indent="-285750">
              <a:buFontTx/>
              <a:buChar char="-"/>
            </a:pPr>
            <a:r>
              <a:rPr lang="fi-FI" sz="3600" dirty="0">
                <a:solidFill>
                  <a:srgbClr val="AE0606"/>
                </a:solidFill>
                <a:cs typeface="Luminari"/>
              </a:rPr>
              <a:t>s</a:t>
            </a:r>
            <a:r>
              <a:rPr lang="fi-FI" sz="3600" dirty="0" smtClean="0">
                <a:solidFill>
                  <a:srgbClr val="AE0606"/>
                </a:solidFill>
                <a:cs typeface="Luminari"/>
              </a:rPr>
              <a:t>osiaalinen olento</a:t>
            </a:r>
            <a:endParaRPr lang="fi-FI" sz="3600" dirty="0">
              <a:solidFill>
                <a:srgbClr val="AE0606"/>
              </a:solidFill>
              <a:cs typeface="Luminari"/>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5"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81318738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5517" y="2641193"/>
            <a:ext cx="7800997" cy="3780188"/>
          </a:xfrm>
        </p:spPr>
        <p:txBody>
          <a:bodyPr>
            <a:noAutofit/>
          </a:bodyPr>
          <a:lstStyle/>
          <a:p>
            <a:pPr marL="285750" indent="-285750">
              <a:buFontTx/>
              <a:buChar char="-"/>
            </a:pPr>
            <a:r>
              <a:rPr lang="fi-FI" sz="3600" dirty="0" smtClean="0">
                <a:solidFill>
                  <a:srgbClr val="AE0606"/>
                </a:solidFill>
                <a:cs typeface="Luminari"/>
              </a:rPr>
              <a:t>muuttunut </a:t>
            </a:r>
            <a:r>
              <a:rPr lang="fi-FI" sz="3600" dirty="0">
                <a:solidFill>
                  <a:srgbClr val="AE0606"/>
                </a:solidFill>
                <a:cs typeface="Luminari"/>
              </a:rPr>
              <a:t>oppimiskäsitys</a:t>
            </a:r>
          </a:p>
          <a:p>
            <a:pPr marL="742950" lvl="1" indent="-285750">
              <a:buFontTx/>
              <a:buChar char="-"/>
            </a:pPr>
            <a:r>
              <a:rPr lang="fi-FI" sz="3200" dirty="0">
                <a:solidFill>
                  <a:srgbClr val="AE0606"/>
                </a:solidFill>
                <a:cs typeface="Luminari"/>
              </a:rPr>
              <a:t>havaitsemisen ja oppimisen perustavat erot yksilöiden välillä</a:t>
            </a:r>
          </a:p>
          <a:p>
            <a:pPr marL="742950" lvl="1" indent="-285750">
              <a:buFontTx/>
              <a:buChar char="-"/>
            </a:pPr>
            <a:r>
              <a:rPr lang="fi-FI" sz="3200" dirty="0">
                <a:solidFill>
                  <a:srgbClr val="AE0606"/>
                </a:solidFill>
                <a:cs typeface="Luminari"/>
              </a:rPr>
              <a:t>oppilas rakentaa tietojaan ja taitojaan oman historiansa ja omien edellytystensä </a:t>
            </a:r>
            <a:r>
              <a:rPr lang="fi-FI" sz="3200" dirty="0" smtClean="0">
                <a:solidFill>
                  <a:srgbClr val="AE0606"/>
                </a:solidFill>
                <a:cs typeface="Luminari"/>
              </a:rPr>
              <a:t>rajoissa</a:t>
            </a: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5"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40642136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877" y="2494274"/>
            <a:ext cx="8555272" cy="4032954"/>
          </a:xfrm>
        </p:spPr>
        <p:txBody>
          <a:bodyPr>
            <a:noAutofit/>
          </a:bodyPr>
          <a:lstStyle/>
          <a:p>
            <a:pPr marL="285750" indent="-285750">
              <a:buFontTx/>
              <a:buChar char="-"/>
            </a:pPr>
            <a:r>
              <a:rPr lang="fi-FI" sz="3200" dirty="0">
                <a:solidFill>
                  <a:srgbClr val="AE0606"/>
                </a:solidFill>
                <a:cs typeface="Luminari"/>
              </a:rPr>
              <a:t>o</a:t>
            </a:r>
            <a:r>
              <a:rPr lang="fi-FI" sz="3200" dirty="0" smtClean="0">
                <a:solidFill>
                  <a:srgbClr val="AE0606"/>
                </a:solidFill>
                <a:cs typeface="Luminari"/>
              </a:rPr>
              <a:t>ppimiskäsitys =&gt; arviointi</a:t>
            </a:r>
            <a:endParaRPr lang="fi-FI" sz="3200" dirty="0">
              <a:solidFill>
                <a:srgbClr val="AE0606"/>
              </a:solidFill>
              <a:cs typeface="Luminari"/>
            </a:endParaRPr>
          </a:p>
          <a:p>
            <a:pPr marL="742950" lvl="1" indent="-285750">
              <a:buFontTx/>
              <a:buChar char="-"/>
            </a:pPr>
            <a:r>
              <a:rPr lang="fi-FI" sz="2800" dirty="0" smtClean="0">
                <a:solidFill>
                  <a:srgbClr val="AE0606"/>
                </a:solidFill>
                <a:cs typeface="Luminari"/>
              </a:rPr>
              <a:t>samaan </a:t>
            </a:r>
            <a:r>
              <a:rPr lang="fi-FI" sz="2800" dirty="0">
                <a:solidFill>
                  <a:srgbClr val="AE0606"/>
                </a:solidFill>
                <a:cs typeface="Luminari"/>
              </a:rPr>
              <a:t>päämäärään voi päästä useita polkuja </a:t>
            </a:r>
            <a:r>
              <a:rPr lang="fi-FI" sz="2800" dirty="0" smtClean="0">
                <a:solidFill>
                  <a:srgbClr val="AE0606"/>
                </a:solidFill>
                <a:cs typeface="Luminari"/>
              </a:rPr>
              <a:t>pitkin</a:t>
            </a:r>
          </a:p>
          <a:p>
            <a:pPr marL="742950" lvl="1" indent="-285750">
              <a:buFontTx/>
              <a:buChar char="-"/>
            </a:pPr>
            <a:r>
              <a:rPr lang="fi-FI" sz="2800" dirty="0" smtClean="0">
                <a:solidFill>
                  <a:srgbClr val="AE0606"/>
                </a:solidFill>
                <a:cs typeface="Luminari"/>
              </a:rPr>
              <a:t>pitäisikö </a:t>
            </a:r>
            <a:r>
              <a:rPr lang="fi-FI" sz="2800" dirty="0">
                <a:solidFill>
                  <a:srgbClr val="AE0606"/>
                </a:solidFill>
                <a:cs typeface="Luminari"/>
              </a:rPr>
              <a:t>arvioinnissa olla käytettävissä monia </a:t>
            </a:r>
            <a:r>
              <a:rPr lang="fi-FI" sz="2800" dirty="0" smtClean="0">
                <a:solidFill>
                  <a:srgbClr val="AE0606"/>
                </a:solidFill>
                <a:cs typeface="Luminari"/>
              </a:rPr>
              <a:t>välineitä ja käytäntöjä monille </a:t>
            </a:r>
            <a:r>
              <a:rPr lang="fi-FI" sz="2800" dirty="0">
                <a:solidFill>
                  <a:srgbClr val="AE0606"/>
                </a:solidFill>
                <a:cs typeface="Luminari"/>
              </a:rPr>
              <a:t>oppimisen poluille </a:t>
            </a:r>
            <a:endParaRPr lang="fi-FI" sz="2800" dirty="0" smtClean="0">
              <a:solidFill>
                <a:srgbClr val="AE0606"/>
              </a:solidFill>
              <a:cs typeface="Luminari"/>
            </a:endParaRPr>
          </a:p>
          <a:p>
            <a:pPr marL="742950" lvl="1" indent="-285750">
              <a:buFontTx/>
              <a:buChar char="-"/>
            </a:pPr>
            <a:r>
              <a:rPr lang="fi-FI" sz="2800" dirty="0" smtClean="0">
                <a:solidFill>
                  <a:srgbClr val="AE0606"/>
                </a:solidFill>
                <a:cs typeface="Luminari"/>
              </a:rPr>
              <a:t>pitäisikö </a:t>
            </a:r>
            <a:r>
              <a:rPr lang="fi-FI" sz="2800" dirty="0">
                <a:solidFill>
                  <a:srgbClr val="AE0606"/>
                </a:solidFill>
                <a:cs typeface="Luminari"/>
              </a:rPr>
              <a:t>olla oikeutettua osoittaa osaamista monin tavoin, jos oppiminen on </a:t>
            </a:r>
            <a:r>
              <a:rPr lang="fi-FI" sz="2800" dirty="0" smtClean="0">
                <a:solidFill>
                  <a:srgbClr val="AE0606"/>
                </a:solidFill>
                <a:cs typeface="Luminari"/>
              </a:rPr>
              <a:t>erilaista</a:t>
            </a:r>
            <a:endParaRPr lang="fi-FI" sz="2800" dirty="0">
              <a:solidFill>
                <a:srgbClr val="AE0606"/>
              </a:solidFill>
              <a:cs typeface="Luminari"/>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5"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404139012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584" y="2290335"/>
            <a:ext cx="8195716" cy="4238853"/>
          </a:xfrm>
        </p:spPr>
        <p:txBody>
          <a:bodyPr>
            <a:noAutofit/>
          </a:bodyPr>
          <a:lstStyle/>
          <a:p>
            <a:pPr marL="285750" indent="-285750">
              <a:buFontTx/>
              <a:buChar char="-"/>
            </a:pPr>
            <a:r>
              <a:rPr lang="fi-FI" sz="3200" dirty="0">
                <a:solidFill>
                  <a:srgbClr val="AE0606"/>
                </a:solidFill>
                <a:cs typeface="Luminari"/>
              </a:rPr>
              <a:t>perinteinen oppimiskäsitys</a:t>
            </a:r>
          </a:p>
          <a:p>
            <a:pPr marL="742950" lvl="1" indent="-285750">
              <a:buFontTx/>
              <a:buChar char="-"/>
            </a:pPr>
            <a:r>
              <a:rPr lang="fi-FI" sz="2800" dirty="0">
                <a:solidFill>
                  <a:srgbClr val="AE0606"/>
                </a:solidFill>
                <a:cs typeface="Luminari"/>
              </a:rPr>
              <a:t>oppilaan suoriutuminen </a:t>
            </a:r>
          </a:p>
          <a:p>
            <a:pPr marL="1200150" lvl="2" indent="-285750">
              <a:buFontTx/>
              <a:buChar char="-"/>
            </a:pPr>
            <a:r>
              <a:rPr lang="fi-FI" sz="2800" dirty="0">
                <a:solidFill>
                  <a:srgbClr val="AE0606"/>
                </a:solidFill>
                <a:cs typeface="Luminari"/>
              </a:rPr>
              <a:t>-&gt; palkkio / rangaistus </a:t>
            </a:r>
          </a:p>
          <a:p>
            <a:pPr marL="1200150" lvl="2" indent="-285750">
              <a:buFontTx/>
              <a:buChar char="-"/>
            </a:pPr>
            <a:r>
              <a:rPr lang="fi-FI" sz="2800" dirty="0">
                <a:solidFill>
                  <a:srgbClr val="AE0606"/>
                </a:solidFill>
                <a:cs typeface="Luminari"/>
              </a:rPr>
              <a:t>-&gt; motivaatio </a:t>
            </a:r>
          </a:p>
          <a:p>
            <a:pPr marL="1200150" lvl="2" indent="-285750">
              <a:buFontTx/>
              <a:buChar char="-"/>
            </a:pPr>
            <a:r>
              <a:rPr lang="fi-FI" sz="2800" dirty="0">
                <a:solidFill>
                  <a:srgbClr val="AE0606"/>
                </a:solidFill>
                <a:cs typeface="Luminari"/>
              </a:rPr>
              <a:t>-&gt; parempi suoriutuminen</a:t>
            </a:r>
          </a:p>
          <a:p>
            <a:pPr marL="742950" lvl="1" indent="-285750">
              <a:buFontTx/>
              <a:buChar char="-"/>
            </a:pPr>
            <a:r>
              <a:rPr lang="fi-FI" sz="2800" dirty="0">
                <a:solidFill>
                  <a:srgbClr val="AE0606"/>
                </a:solidFill>
                <a:cs typeface="Luminari"/>
              </a:rPr>
              <a:t>oppilaan oma tiedonkäsittely ja tiedonmuodostus jäi paljolti ”mustaksi laatikoksi”, oletettiin </a:t>
            </a:r>
            <a:r>
              <a:rPr lang="fi-FI" sz="2800" dirty="0" smtClean="0">
                <a:solidFill>
                  <a:srgbClr val="AE0606"/>
                </a:solidFill>
                <a:cs typeface="Luminari"/>
              </a:rPr>
              <a:t>yhtenäiseksi</a:t>
            </a:r>
            <a:endParaRPr lang="fi-FI" sz="2800" dirty="0">
              <a:solidFill>
                <a:srgbClr val="AE0606"/>
              </a:solidFill>
              <a:cs typeface="Luminari"/>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5"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45968856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5517" y="2441266"/>
            <a:ext cx="7800997" cy="3904479"/>
          </a:xfrm>
        </p:spPr>
        <p:txBody>
          <a:bodyPr>
            <a:noAutofit/>
          </a:bodyPr>
          <a:lstStyle/>
          <a:p>
            <a:pPr marL="285750" indent="-285750">
              <a:buFontTx/>
              <a:buChar char="-"/>
            </a:pPr>
            <a:r>
              <a:rPr lang="fi-FI" sz="2800" dirty="0" smtClean="0">
                <a:solidFill>
                  <a:srgbClr val="AE0606"/>
                </a:solidFill>
                <a:cs typeface="Luminari"/>
              </a:rPr>
              <a:t>nykyinen </a:t>
            </a:r>
            <a:r>
              <a:rPr lang="fi-FI" sz="2800" dirty="0">
                <a:solidFill>
                  <a:srgbClr val="AE0606"/>
                </a:solidFill>
                <a:cs typeface="Luminari"/>
              </a:rPr>
              <a:t>oppimiskäsitys</a:t>
            </a:r>
          </a:p>
          <a:p>
            <a:pPr marL="742950" lvl="1" indent="-285750">
              <a:buFontTx/>
              <a:buChar char="-"/>
            </a:pPr>
            <a:r>
              <a:rPr lang="fi-FI" sz="2400" dirty="0">
                <a:solidFill>
                  <a:srgbClr val="AE0606"/>
                </a:solidFill>
                <a:cs typeface="Luminari"/>
              </a:rPr>
              <a:t>oppilas prosessoi edellytystensä ja historiansa pohjalta -&gt; erilaiset oppimisen polut, erilainen tuki -&gt; erilaiset arvioinnin </a:t>
            </a:r>
            <a:r>
              <a:rPr lang="fi-FI" sz="2400" dirty="0" smtClean="0">
                <a:solidFill>
                  <a:srgbClr val="AE0606"/>
                </a:solidFill>
                <a:cs typeface="Luminari"/>
              </a:rPr>
              <a:t>välineet &amp; erilaiset tavat osoittaa osaamista</a:t>
            </a:r>
          </a:p>
          <a:p>
            <a:pPr marL="742950" lvl="1" indent="-285750">
              <a:buFontTx/>
              <a:buChar char="-"/>
            </a:pPr>
            <a:r>
              <a:rPr lang="fi-FI" sz="2400" dirty="0" smtClean="0">
                <a:solidFill>
                  <a:srgbClr val="AE0606"/>
                </a:solidFill>
                <a:cs typeface="Luminari"/>
              </a:rPr>
              <a:t>tavoitteena </a:t>
            </a:r>
            <a:r>
              <a:rPr lang="fi-FI" sz="2400" dirty="0">
                <a:solidFill>
                  <a:srgbClr val="AE0606"/>
                </a:solidFill>
                <a:cs typeface="Luminari"/>
              </a:rPr>
              <a:t>on, että </a:t>
            </a:r>
            <a:r>
              <a:rPr lang="fi-FI" sz="2400" b="1" dirty="0">
                <a:solidFill>
                  <a:srgbClr val="AE0606"/>
                </a:solidFill>
                <a:cs typeface="Luminari"/>
              </a:rPr>
              <a:t>oppilas ottaa </a:t>
            </a:r>
            <a:r>
              <a:rPr lang="fi-FI" sz="2400" dirty="0">
                <a:solidFill>
                  <a:srgbClr val="AE0606"/>
                </a:solidFill>
                <a:cs typeface="Luminari"/>
              </a:rPr>
              <a:t>enenevästi </a:t>
            </a:r>
            <a:r>
              <a:rPr lang="fi-FI" sz="2400" b="1" dirty="0">
                <a:solidFill>
                  <a:srgbClr val="AE0606"/>
                </a:solidFill>
                <a:cs typeface="Luminari"/>
              </a:rPr>
              <a:t>vastuuta</a:t>
            </a:r>
            <a:r>
              <a:rPr lang="fi-FI" sz="2400" dirty="0">
                <a:solidFill>
                  <a:srgbClr val="AE0606"/>
                </a:solidFill>
                <a:cs typeface="Luminari"/>
              </a:rPr>
              <a:t> omasta oppimisestaan, oppimisesta tulee oppilaan prosessi, ei opettajan projekti, työn painopiste muuttuu, </a:t>
            </a:r>
            <a:r>
              <a:rPr lang="fi-FI" sz="2400" b="1" dirty="0">
                <a:solidFill>
                  <a:srgbClr val="AE0606"/>
                </a:solidFill>
                <a:cs typeface="Luminari"/>
              </a:rPr>
              <a:t>opettajan työ kevenee</a:t>
            </a: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5"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18128924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5517" y="2323652"/>
            <a:ext cx="7800997" cy="3904479"/>
          </a:xfrm>
        </p:spPr>
        <p:txBody>
          <a:bodyPr>
            <a:noAutofit/>
          </a:bodyPr>
          <a:lstStyle/>
          <a:p>
            <a:pPr marL="285750" indent="-285750">
              <a:buFontTx/>
              <a:buChar char="-"/>
            </a:pPr>
            <a:r>
              <a:rPr lang="fi-FI" dirty="0">
                <a:solidFill>
                  <a:srgbClr val="AE0606"/>
                </a:solidFill>
              </a:rPr>
              <a:t>perinteinen oppimiskäsitys</a:t>
            </a:r>
          </a:p>
          <a:p>
            <a:pPr marL="285750" indent="-285750">
              <a:buFontTx/>
              <a:buChar char="-"/>
            </a:pPr>
            <a:endParaRPr lang="fi-FI" dirty="0" smtClean="0"/>
          </a:p>
          <a:p>
            <a:pPr marL="285750" indent="-285750">
              <a:buFontTx/>
              <a:buChar char="-"/>
            </a:pPr>
            <a:endParaRPr lang="fi-FI" dirty="0"/>
          </a:p>
          <a:p>
            <a:pPr marL="285750" indent="-285750">
              <a:buFontTx/>
              <a:buChar char="-"/>
            </a:pPr>
            <a:endParaRPr lang="fi-FI" dirty="0" smtClean="0"/>
          </a:p>
          <a:p>
            <a:pPr marL="285750" indent="-285750">
              <a:buFontTx/>
              <a:buChar char="-"/>
            </a:pPr>
            <a:endParaRPr lang="fi-FI" dirty="0"/>
          </a:p>
          <a:p>
            <a:pPr marL="285750" indent="-285750">
              <a:buFontTx/>
              <a:buChar char="-"/>
            </a:pPr>
            <a:r>
              <a:rPr lang="fi-FI" dirty="0" smtClean="0">
                <a:solidFill>
                  <a:srgbClr val="AE0606"/>
                </a:solidFill>
              </a:rPr>
              <a:t>nykyinen </a:t>
            </a:r>
            <a:r>
              <a:rPr lang="fi-FI" dirty="0">
                <a:solidFill>
                  <a:srgbClr val="AE0606"/>
                </a:solidFill>
              </a:rPr>
              <a:t>oppimiskäsitys</a:t>
            </a:r>
          </a:p>
          <a:p>
            <a:pPr marL="285750" indent="-285750">
              <a:buFontTx/>
              <a:buChar char="-"/>
            </a:pPr>
            <a:endParaRPr lang="fi-FI" dirty="0"/>
          </a:p>
        </p:txBody>
      </p:sp>
      <p:pic>
        <p:nvPicPr>
          <p:cNvPr id="6" name="Picture 5"/>
          <p:cNvPicPr>
            <a:picLocks noChangeAspect="1"/>
          </p:cNvPicPr>
          <p:nvPr/>
        </p:nvPicPr>
        <p:blipFill>
          <a:blip r:embed="rId3"/>
          <a:stretch>
            <a:fillRect/>
          </a:stretch>
        </p:blipFill>
        <p:spPr>
          <a:xfrm>
            <a:off x="1043490" y="2985821"/>
            <a:ext cx="1524000" cy="1143000"/>
          </a:xfrm>
          <a:prstGeom prst="rect">
            <a:avLst/>
          </a:prstGeom>
        </p:spPr>
      </p:pic>
      <p:pic>
        <p:nvPicPr>
          <p:cNvPr id="7" name="Picture 6"/>
          <p:cNvPicPr>
            <a:picLocks noChangeAspect="1"/>
          </p:cNvPicPr>
          <p:nvPr/>
        </p:nvPicPr>
        <p:blipFill>
          <a:blip r:embed="rId4"/>
          <a:stretch>
            <a:fillRect/>
          </a:stretch>
        </p:blipFill>
        <p:spPr>
          <a:xfrm>
            <a:off x="2982225" y="2985821"/>
            <a:ext cx="1714500" cy="1143000"/>
          </a:xfrm>
          <a:prstGeom prst="rect">
            <a:avLst/>
          </a:prstGeom>
        </p:spPr>
      </p:pic>
      <p:pic>
        <p:nvPicPr>
          <p:cNvPr id="8" name="Picture 7"/>
          <p:cNvPicPr>
            <a:picLocks noChangeAspect="1"/>
          </p:cNvPicPr>
          <p:nvPr/>
        </p:nvPicPr>
        <p:blipFill>
          <a:blip r:embed="rId5"/>
          <a:stretch>
            <a:fillRect/>
          </a:stretch>
        </p:blipFill>
        <p:spPr>
          <a:xfrm>
            <a:off x="4308505" y="4942609"/>
            <a:ext cx="1833033" cy="1637915"/>
          </a:xfrm>
          <a:prstGeom prst="rect">
            <a:avLst/>
          </a:prstGeom>
        </p:spPr>
      </p:pic>
      <p:pic>
        <p:nvPicPr>
          <p:cNvPr id="9" name="Picture 8"/>
          <p:cNvPicPr>
            <a:picLocks noChangeAspect="1"/>
          </p:cNvPicPr>
          <p:nvPr/>
        </p:nvPicPr>
        <p:blipFill>
          <a:blip r:embed="rId6"/>
          <a:stretch>
            <a:fillRect/>
          </a:stretch>
        </p:blipFill>
        <p:spPr>
          <a:xfrm>
            <a:off x="6141538" y="4618567"/>
            <a:ext cx="1524000" cy="1143000"/>
          </a:xfrm>
          <a:prstGeom prst="rect">
            <a:avLst/>
          </a:prstGeom>
        </p:spPr>
      </p:pic>
      <p:sp>
        <p:nvSpPr>
          <p:cNvPr id="10" name="TextBox 9"/>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11"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77104251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913" y="2341293"/>
            <a:ext cx="8273038" cy="4256501"/>
          </a:xfrm>
        </p:spPr>
        <p:txBody>
          <a:bodyPr>
            <a:noAutofit/>
          </a:bodyPr>
          <a:lstStyle/>
          <a:p>
            <a:pPr marL="285750" indent="-285750">
              <a:buFontTx/>
              <a:buChar char="-"/>
            </a:pPr>
            <a:r>
              <a:rPr lang="fi-FI" sz="3200" dirty="0">
                <a:solidFill>
                  <a:srgbClr val="AE0606"/>
                </a:solidFill>
                <a:cs typeface="Luminari"/>
              </a:rPr>
              <a:t>Mitä seuraa erilaisista ihmis- ja </a:t>
            </a:r>
            <a:r>
              <a:rPr lang="fi-FI" sz="3200" dirty="0" err="1">
                <a:solidFill>
                  <a:srgbClr val="AE0606"/>
                </a:solidFill>
                <a:cs typeface="Luminari"/>
              </a:rPr>
              <a:t>oppimiskäsityksista</a:t>
            </a:r>
            <a:r>
              <a:rPr lang="fi-FI" sz="3200" dirty="0">
                <a:solidFill>
                  <a:srgbClr val="AE0606"/>
                </a:solidFill>
                <a:cs typeface="Luminari"/>
              </a:rPr>
              <a:t> ja arvioinnin tavoitteista</a:t>
            </a:r>
          </a:p>
          <a:p>
            <a:pPr marL="285750" indent="-285750">
              <a:buFontTx/>
              <a:buChar char="-"/>
            </a:pPr>
            <a:r>
              <a:rPr lang="fi-FI" sz="3200" dirty="0">
                <a:solidFill>
                  <a:srgbClr val="AE0606"/>
                </a:solidFill>
                <a:cs typeface="Luminari"/>
              </a:rPr>
              <a:t>niiden mukaan vaihtelevat myös</a:t>
            </a:r>
          </a:p>
          <a:p>
            <a:pPr marL="742950" lvl="1" indent="-285750">
              <a:buFontTx/>
              <a:buChar char="-"/>
            </a:pPr>
            <a:r>
              <a:rPr lang="fi-FI" sz="2800" dirty="0">
                <a:solidFill>
                  <a:srgbClr val="AE0606"/>
                </a:solidFill>
                <a:cs typeface="Luminari"/>
              </a:rPr>
              <a:t>arvioinnin ajoittaminen</a:t>
            </a:r>
          </a:p>
          <a:p>
            <a:pPr marL="742950" lvl="1" indent="-285750">
              <a:buFontTx/>
              <a:buChar char="-"/>
            </a:pPr>
            <a:r>
              <a:rPr lang="fi-FI" sz="2800" dirty="0">
                <a:solidFill>
                  <a:srgbClr val="AE0606"/>
                </a:solidFill>
                <a:cs typeface="Luminari"/>
              </a:rPr>
              <a:t>käytettävät </a:t>
            </a:r>
            <a:r>
              <a:rPr lang="fi-FI" sz="2800" dirty="0" smtClean="0">
                <a:solidFill>
                  <a:srgbClr val="AE0606"/>
                </a:solidFill>
                <a:cs typeface="Luminari"/>
              </a:rPr>
              <a:t>arviointivälineet ja -menettelyt</a:t>
            </a:r>
            <a:endParaRPr lang="fi-FI" sz="2800" dirty="0">
              <a:solidFill>
                <a:srgbClr val="AE0606"/>
              </a:solidFill>
              <a:cs typeface="Luminari"/>
            </a:endParaRPr>
          </a:p>
          <a:p>
            <a:pPr marL="742950" lvl="1" indent="-285750">
              <a:buFontTx/>
              <a:buChar char="-"/>
            </a:pPr>
            <a:r>
              <a:rPr lang="fi-FI" sz="2800" dirty="0">
                <a:solidFill>
                  <a:srgbClr val="AE0606"/>
                </a:solidFill>
                <a:cs typeface="Luminari"/>
              </a:rPr>
              <a:t>tavat ilmaista arvioinnin tulos ja viestiä se </a:t>
            </a:r>
            <a:r>
              <a:rPr lang="fi-FI" sz="2800" dirty="0" smtClean="0">
                <a:solidFill>
                  <a:srgbClr val="AE0606"/>
                </a:solidFill>
                <a:cs typeface="Luminari"/>
              </a:rPr>
              <a:t>edelleen</a:t>
            </a:r>
            <a:endParaRPr lang="fi-FI" sz="2800" dirty="0">
              <a:solidFill>
                <a:srgbClr val="AE0606"/>
              </a:solidFill>
              <a:cs typeface="Luminari"/>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5"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8123531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6270" y="2734366"/>
            <a:ext cx="4233538" cy="3175421"/>
          </a:xfrm>
        </p:spPr>
        <p:txBody>
          <a:bodyPr>
            <a:noAutofit/>
          </a:bodyPr>
          <a:lstStyle/>
          <a:p>
            <a:pPr marL="285750" indent="-285750">
              <a:buFontTx/>
              <a:buChar char="-"/>
            </a:pPr>
            <a:r>
              <a:rPr lang="fi-FI" sz="6000" dirty="0">
                <a:solidFill>
                  <a:srgbClr val="AE0606"/>
                </a:solidFill>
              </a:rPr>
              <a:t>p</a:t>
            </a:r>
            <a:r>
              <a:rPr lang="fi-FI" sz="6000" dirty="0" smtClean="0">
                <a:solidFill>
                  <a:srgbClr val="AE0606"/>
                </a:solidFill>
              </a:rPr>
              <a:t>rosessi</a:t>
            </a:r>
          </a:p>
          <a:p>
            <a:pPr marL="285750" indent="-285750">
              <a:buFontTx/>
              <a:buChar char="-"/>
            </a:pPr>
            <a:r>
              <a:rPr lang="fi-FI" sz="6000" dirty="0">
                <a:solidFill>
                  <a:srgbClr val="AE0606"/>
                </a:solidFill>
              </a:rPr>
              <a:t>d</a:t>
            </a:r>
            <a:r>
              <a:rPr lang="fi-FI" sz="6000" dirty="0" smtClean="0">
                <a:solidFill>
                  <a:srgbClr val="AE0606"/>
                </a:solidFill>
              </a:rPr>
              <a:t>ialogi</a:t>
            </a:r>
          </a:p>
          <a:p>
            <a:pPr marL="285750" indent="-285750">
              <a:buFontTx/>
              <a:buChar char="-"/>
            </a:pPr>
            <a:r>
              <a:rPr lang="fi-FI" sz="6000" dirty="0" err="1">
                <a:solidFill>
                  <a:srgbClr val="AE0606"/>
                </a:solidFill>
              </a:rPr>
              <a:t>r</a:t>
            </a:r>
            <a:r>
              <a:rPr lang="fi-FI" sz="6000" dirty="0" err="1" smtClean="0">
                <a:solidFill>
                  <a:srgbClr val="AE0606"/>
                </a:solidFill>
              </a:rPr>
              <a:t>eflektio</a:t>
            </a:r>
            <a:endParaRPr lang="fi-FI" sz="6000" dirty="0" smtClean="0">
              <a:solidFill>
                <a:srgbClr val="AE0606"/>
              </a:solidFill>
            </a:endParaRPr>
          </a:p>
          <a:p>
            <a:pPr marL="0" indent="0">
              <a:buNone/>
            </a:pPr>
            <a:endParaRPr lang="fi-FI" sz="6000" dirty="0">
              <a:solidFill>
                <a:schemeClr val="bg2">
                  <a:lumMod val="90000"/>
                </a:schemeClr>
              </a:solidFill>
            </a:endParaRPr>
          </a:p>
        </p:txBody>
      </p:sp>
      <p:sp>
        <p:nvSpPr>
          <p:cNvPr id="5" name="TextBox 4"/>
          <p:cNvSpPr txBox="1"/>
          <p:nvPr/>
        </p:nvSpPr>
        <p:spPr>
          <a:xfrm rot="19511001">
            <a:off x="440361" y="2399184"/>
            <a:ext cx="3633786" cy="1569660"/>
          </a:xfrm>
          <a:prstGeom prst="rect">
            <a:avLst/>
          </a:prstGeom>
          <a:noFill/>
        </p:spPr>
        <p:txBody>
          <a:bodyPr wrap="square" rtlCol="0">
            <a:spAutoFit/>
          </a:bodyPr>
          <a:lstStyle/>
          <a:p>
            <a:r>
              <a:rPr lang="en-US" sz="4800" dirty="0" err="1" smtClean="0">
                <a:solidFill>
                  <a:schemeClr val="accent5">
                    <a:lumMod val="60000"/>
                    <a:lumOff val="40000"/>
                  </a:schemeClr>
                </a:solidFill>
              </a:rPr>
              <a:t>Muistathan</a:t>
            </a:r>
            <a:r>
              <a:rPr lang="en-US" sz="4800" dirty="0" smtClean="0">
                <a:solidFill>
                  <a:schemeClr val="accent5">
                    <a:lumMod val="60000"/>
                    <a:lumOff val="40000"/>
                  </a:schemeClr>
                </a:solidFill>
              </a:rPr>
              <a:t> </a:t>
            </a:r>
            <a:r>
              <a:rPr lang="en-US" sz="4800" dirty="0" err="1" smtClean="0">
                <a:solidFill>
                  <a:schemeClr val="accent5">
                    <a:lumMod val="60000"/>
                    <a:lumOff val="40000"/>
                  </a:schemeClr>
                </a:solidFill>
              </a:rPr>
              <a:t>sie</a:t>
            </a:r>
            <a:r>
              <a:rPr lang="en-US" sz="4800" dirty="0" smtClean="0">
                <a:solidFill>
                  <a:schemeClr val="accent5">
                    <a:lumMod val="60000"/>
                    <a:lumOff val="40000"/>
                  </a:schemeClr>
                </a:solidFill>
              </a:rPr>
              <a:t>:</a:t>
            </a:r>
            <a:endParaRPr lang="en-US" sz="4800" dirty="0">
              <a:solidFill>
                <a:schemeClr val="accent5">
                  <a:lumMod val="60000"/>
                  <a:lumOff val="40000"/>
                </a:schemeClr>
              </a:solidFill>
            </a:endParaRPr>
          </a:p>
        </p:txBody>
      </p:sp>
      <p:sp>
        <p:nvSpPr>
          <p:cNvPr id="6" name="TextBox 5"/>
          <p:cNvSpPr txBox="1"/>
          <p:nvPr/>
        </p:nvSpPr>
        <p:spPr>
          <a:xfrm>
            <a:off x="4512471" y="117671"/>
            <a:ext cx="3708660" cy="369332"/>
          </a:xfrm>
          <a:prstGeom prst="rect">
            <a:avLst/>
          </a:prstGeom>
          <a:noFill/>
        </p:spPr>
        <p:txBody>
          <a:bodyPr wrap="square" rtlCol="0">
            <a:spAutoFit/>
          </a:bodyPr>
          <a:lstStyle/>
          <a:p>
            <a:pPr algn="r"/>
            <a:r>
              <a:rPr lang="en-US" dirty="0" err="1" smtClean="0">
                <a:solidFill>
                  <a:srgbClr val="AE0606"/>
                </a:solidFill>
              </a:rPr>
              <a:t>Pohjanmaa</a:t>
            </a:r>
            <a:r>
              <a:rPr lang="en-US" dirty="0" smtClean="0">
                <a:solidFill>
                  <a:srgbClr val="AE0606"/>
                </a:solidFill>
              </a:rPr>
              <a:t> 160817</a:t>
            </a:r>
            <a:endParaRPr lang="en-US" dirty="0">
              <a:solidFill>
                <a:srgbClr val="AE0606"/>
              </a:solidFill>
            </a:endParaRPr>
          </a:p>
        </p:txBody>
      </p:sp>
      <p:sp>
        <p:nvSpPr>
          <p:cNvPr id="7"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97097344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5517" y="2323652"/>
            <a:ext cx="7800997" cy="3904479"/>
          </a:xfrm>
        </p:spPr>
        <p:txBody>
          <a:bodyPr>
            <a:normAutofit/>
          </a:bodyPr>
          <a:lstStyle/>
          <a:p>
            <a:pPr marL="285750" indent="-285750">
              <a:buFontTx/>
              <a:buChar char="-"/>
            </a:pPr>
            <a:r>
              <a:rPr lang="fi-FI" sz="3200" dirty="0">
                <a:solidFill>
                  <a:srgbClr val="AE0606"/>
                </a:solidFill>
              </a:rPr>
              <a:t>taiteen perusopetuksen </a:t>
            </a:r>
            <a:r>
              <a:rPr lang="fi-FI" sz="3200" dirty="0" err="1">
                <a:solidFill>
                  <a:srgbClr val="AE0606"/>
                </a:solidFill>
              </a:rPr>
              <a:t>ops-perusteissa</a:t>
            </a:r>
            <a:r>
              <a:rPr lang="fi-FI" sz="3200" dirty="0">
                <a:solidFill>
                  <a:srgbClr val="AE0606"/>
                </a:solidFill>
              </a:rPr>
              <a:t> </a:t>
            </a:r>
            <a:r>
              <a:rPr lang="fi-FI" sz="3200" dirty="0" smtClean="0">
                <a:solidFill>
                  <a:srgbClr val="AE0606"/>
                </a:solidFill>
              </a:rPr>
              <a:t>(2002) selkeä </a:t>
            </a:r>
            <a:r>
              <a:rPr lang="fi-FI" sz="3200" dirty="0">
                <a:solidFill>
                  <a:srgbClr val="AE0606"/>
                </a:solidFill>
              </a:rPr>
              <a:t>painopisteen muutos</a:t>
            </a:r>
          </a:p>
          <a:p>
            <a:pPr marL="742950" lvl="1" indent="-285750">
              <a:buFontTx/>
              <a:buChar char="-"/>
            </a:pPr>
            <a:r>
              <a:rPr lang="fi-FI" sz="2800" b="1" dirty="0" smtClean="0">
                <a:solidFill>
                  <a:srgbClr val="AE0606"/>
                </a:solidFill>
              </a:rPr>
              <a:t>oppimisen </a:t>
            </a:r>
            <a:r>
              <a:rPr lang="fi-FI" sz="2800" b="1" dirty="0">
                <a:solidFill>
                  <a:srgbClr val="AE0606"/>
                </a:solidFill>
              </a:rPr>
              <a:t>tukeminen ja </a:t>
            </a:r>
            <a:r>
              <a:rPr lang="fi-FI" sz="2800" b="1" dirty="0" smtClean="0">
                <a:solidFill>
                  <a:srgbClr val="AE0606"/>
                </a:solidFill>
              </a:rPr>
              <a:t>edistäminen</a:t>
            </a:r>
          </a:p>
          <a:p>
            <a:pPr marL="742950" lvl="1" indent="-285750">
              <a:buFontTx/>
              <a:buChar char="-"/>
            </a:pPr>
            <a:r>
              <a:rPr lang="fi-FI" sz="2800" b="1" dirty="0" smtClean="0">
                <a:solidFill>
                  <a:srgbClr val="AE0606"/>
                </a:solidFill>
              </a:rPr>
              <a:t>oppilaan </a:t>
            </a:r>
            <a:r>
              <a:rPr lang="fi-FI" sz="2800" b="1" dirty="0" err="1" smtClean="0">
                <a:solidFill>
                  <a:srgbClr val="AE0606"/>
                </a:solidFill>
              </a:rPr>
              <a:t>itsearviointivalmiuksien</a:t>
            </a:r>
            <a:r>
              <a:rPr lang="fi-FI" sz="2800" b="1" dirty="0" smtClean="0">
                <a:solidFill>
                  <a:srgbClr val="AE0606"/>
                </a:solidFill>
              </a:rPr>
              <a:t>   </a:t>
            </a:r>
          </a:p>
          <a:p>
            <a:pPr marL="457200" lvl="1" indent="0">
              <a:buNone/>
            </a:pPr>
            <a:r>
              <a:rPr lang="fi-FI" sz="2800" b="1" dirty="0" smtClean="0">
                <a:solidFill>
                  <a:srgbClr val="AE0606"/>
                </a:solidFill>
              </a:rPr>
              <a:t>   vahvistaminen</a:t>
            </a:r>
            <a:endParaRPr lang="fi-FI" sz="2800" b="1" dirty="0">
              <a:solidFill>
                <a:srgbClr val="AE0606"/>
              </a:solidFill>
            </a:endParaRPr>
          </a:p>
          <a:p>
            <a:pPr marL="68580" indent="0">
              <a:buNone/>
            </a:pPr>
            <a:endParaRPr lang="fi-FI" sz="3200" dirty="0"/>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264896895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5517" y="2323652"/>
            <a:ext cx="7800997" cy="3904479"/>
          </a:xfrm>
        </p:spPr>
        <p:txBody>
          <a:bodyPr>
            <a:normAutofit fontScale="85000" lnSpcReduction="20000"/>
          </a:bodyPr>
          <a:lstStyle/>
          <a:p>
            <a:pPr marL="285750" indent="-285750">
              <a:buFontTx/>
              <a:buChar char="-"/>
            </a:pPr>
            <a:r>
              <a:rPr lang="fi-FI" sz="3200" dirty="0">
                <a:solidFill>
                  <a:srgbClr val="AE0606"/>
                </a:solidFill>
                <a:cs typeface="Luminari"/>
              </a:rPr>
              <a:t>taiteen perusopetuksen </a:t>
            </a:r>
            <a:r>
              <a:rPr lang="fi-FI" sz="3200" dirty="0" err="1">
                <a:solidFill>
                  <a:srgbClr val="AE0606"/>
                </a:solidFill>
                <a:cs typeface="Luminari"/>
              </a:rPr>
              <a:t>ops-</a:t>
            </a:r>
            <a:r>
              <a:rPr lang="fi-FI" sz="3200" dirty="0" err="1" smtClean="0">
                <a:solidFill>
                  <a:srgbClr val="AE0606"/>
                </a:solidFill>
                <a:cs typeface="Luminari"/>
              </a:rPr>
              <a:t>perusteluonnoksessa</a:t>
            </a:r>
            <a:r>
              <a:rPr lang="fi-FI" sz="3200" dirty="0" smtClean="0">
                <a:solidFill>
                  <a:srgbClr val="AE0606"/>
                </a:solidFill>
                <a:cs typeface="Luminari"/>
              </a:rPr>
              <a:t> (2017) sama linja jatkuu</a:t>
            </a:r>
            <a:endParaRPr lang="fi-FI" sz="3200" dirty="0">
              <a:solidFill>
                <a:srgbClr val="AE0606"/>
              </a:solidFill>
              <a:cs typeface="Luminari"/>
            </a:endParaRPr>
          </a:p>
          <a:p>
            <a:pPr marL="742950" lvl="1" indent="-285750">
              <a:buFontTx/>
              <a:buChar char="-"/>
            </a:pPr>
            <a:r>
              <a:rPr lang="fi-FI" sz="2800" b="1" dirty="0" smtClean="0">
                <a:solidFill>
                  <a:srgbClr val="AE0606"/>
                </a:solidFill>
                <a:cs typeface="Luminari"/>
              </a:rPr>
              <a:t>oppimisen </a:t>
            </a:r>
            <a:r>
              <a:rPr lang="fi-FI" sz="2800" b="1" dirty="0" smtClean="0">
                <a:solidFill>
                  <a:srgbClr val="AE0606"/>
                </a:solidFill>
                <a:cs typeface="Luminari"/>
              </a:rPr>
              <a:t>arviointi: prosessi</a:t>
            </a:r>
            <a:endParaRPr lang="fi-FI" sz="2800" b="1" dirty="0" smtClean="0">
              <a:solidFill>
                <a:srgbClr val="AE0606"/>
              </a:solidFill>
              <a:cs typeface="Luminari"/>
            </a:endParaRPr>
          </a:p>
          <a:p>
            <a:pPr marL="742950" lvl="1" indent="-285750">
              <a:buFontTx/>
              <a:buChar char="-"/>
            </a:pPr>
            <a:r>
              <a:rPr lang="fi-FI" sz="2800" b="1" dirty="0">
                <a:solidFill>
                  <a:srgbClr val="AE0606"/>
                </a:solidFill>
                <a:cs typeface="Luminari"/>
              </a:rPr>
              <a:t>m</a:t>
            </a:r>
            <a:r>
              <a:rPr lang="fi-FI" sz="2800" b="1" dirty="0" smtClean="0">
                <a:solidFill>
                  <a:srgbClr val="AE0606"/>
                </a:solidFill>
                <a:cs typeface="Luminari"/>
              </a:rPr>
              <a:t>onipuolisesti opintojen aikana</a:t>
            </a:r>
          </a:p>
          <a:p>
            <a:pPr marL="742950" lvl="1" indent="-285750">
              <a:buFontTx/>
              <a:buChar char="-"/>
            </a:pPr>
            <a:r>
              <a:rPr lang="fi-FI" sz="2800" b="1" dirty="0">
                <a:solidFill>
                  <a:srgbClr val="AE0606"/>
                </a:solidFill>
                <a:cs typeface="Luminari"/>
              </a:rPr>
              <a:t>o</a:t>
            </a:r>
            <a:r>
              <a:rPr lang="fi-FI" sz="2800" b="1" dirty="0" smtClean="0">
                <a:solidFill>
                  <a:srgbClr val="AE0606"/>
                </a:solidFill>
                <a:cs typeface="Luminari"/>
              </a:rPr>
              <a:t>ppilaiden osallisuus</a:t>
            </a:r>
          </a:p>
          <a:p>
            <a:pPr marL="742950" lvl="1" indent="-285750">
              <a:buFontTx/>
              <a:buChar char="-"/>
            </a:pPr>
            <a:r>
              <a:rPr lang="fi-FI" sz="2800" b="1" dirty="0">
                <a:solidFill>
                  <a:srgbClr val="AE0606"/>
                </a:solidFill>
                <a:cs typeface="Luminari"/>
              </a:rPr>
              <a:t>o</a:t>
            </a:r>
            <a:r>
              <a:rPr lang="fi-FI" sz="2800" b="1" dirty="0" smtClean="0">
                <a:solidFill>
                  <a:srgbClr val="AE0606"/>
                </a:solidFill>
                <a:cs typeface="Luminari"/>
              </a:rPr>
              <a:t>man oppimisen pohdinta</a:t>
            </a:r>
          </a:p>
          <a:p>
            <a:pPr marL="742950" lvl="1" indent="-285750">
              <a:buFontTx/>
              <a:buChar char="-"/>
            </a:pPr>
            <a:r>
              <a:rPr lang="fi-FI" sz="2800" b="1" dirty="0" smtClean="0">
                <a:solidFill>
                  <a:srgbClr val="AE0606"/>
                </a:solidFill>
                <a:cs typeface="Luminari"/>
              </a:rPr>
              <a:t>erilaiset </a:t>
            </a:r>
            <a:r>
              <a:rPr lang="fi-FI" sz="2800" b="1" dirty="0" smtClean="0">
                <a:solidFill>
                  <a:srgbClr val="AE0606"/>
                </a:solidFill>
                <a:cs typeface="Luminari"/>
              </a:rPr>
              <a:t>palautteen antamisen tavat</a:t>
            </a:r>
          </a:p>
          <a:p>
            <a:pPr marL="742950" lvl="1" indent="-285750">
              <a:buFontTx/>
              <a:buChar char="-"/>
            </a:pPr>
            <a:r>
              <a:rPr lang="fi-FI" sz="2800" b="1" dirty="0" err="1">
                <a:solidFill>
                  <a:srgbClr val="AE0606"/>
                </a:solidFill>
                <a:cs typeface="Luminari"/>
              </a:rPr>
              <a:t>i</a:t>
            </a:r>
            <a:r>
              <a:rPr lang="fi-FI" sz="2800" b="1" dirty="0" err="1" smtClean="0">
                <a:solidFill>
                  <a:srgbClr val="AE0606"/>
                </a:solidFill>
                <a:cs typeface="Luminari"/>
              </a:rPr>
              <a:t>tsearviointi</a:t>
            </a:r>
            <a:r>
              <a:rPr lang="fi-FI" sz="2800" b="1" dirty="0" smtClean="0">
                <a:solidFill>
                  <a:srgbClr val="AE0606"/>
                </a:solidFill>
                <a:cs typeface="Luminari"/>
              </a:rPr>
              <a:t>, vertaisarviointi</a:t>
            </a:r>
          </a:p>
          <a:p>
            <a:pPr marL="742950" lvl="1" indent="-285750">
              <a:buFontTx/>
              <a:buChar char="-"/>
            </a:pPr>
            <a:r>
              <a:rPr lang="fi-FI" sz="2800" b="1" dirty="0" smtClean="0">
                <a:solidFill>
                  <a:srgbClr val="AE0606"/>
                </a:solidFill>
                <a:cs typeface="Luminari"/>
              </a:rPr>
              <a:t>ohjata ja tukea oppimista ja edistymistä</a:t>
            </a:r>
          </a:p>
          <a:p>
            <a:pPr marL="742950" lvl="1" indent="-285750">
              <a:buFontTx/>
              <a:buChar char="-"/>
            </a:pPr>
            <a:endParaRPr lang="fi-FI" sz="2800" b="1" dirty="0">
              <a:solidFill>
                <a:srgbClr val="AE0606"/>
              </a:solidFill>
              <a:cs typeface="Luminari"/>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5"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242204166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641194"/>
            <a:ext cx="7024742" cy="2610130"/>
          </a:xfrm>
        </p:spPr>
        <p:txBody>
          <a:bodyPr>
            <a:normAutofit/>
          </a:bodyPr>
          <a:lstStyle/>
          <a:p>
            <a:pPr marL="68580" indent="0" algn="ctr">
              <a:buNone/>
            </a:pPr>
            <a:r>
              <a:rPr lang="fi-FI" sz="7200" dirty="0">
                <a:solidFill>
                  <a:srgbClr val="AE0606"/>
                </a:solidFill>
              </a:rPr>
              <a:t>p</a:t>
            </a:r>
            <a:r>
              <a:rPr lang="fi-FI" sz="7200" dirty="0" smtClean="0">
                <a:solidFill>
                  <a:srgbClr val="AE0606"/>
                </a:solidFill>
              </a:rPr>
              <a:t>ari sanaa tavoitteista</a:t>
            </a:r>
            <a:endParaRPr lang="fi-FI" sz="72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Tree>
    <p:extLst>
      <p:ext uri="{BB962C8B-B14F-4D97-AF65-F5344CB8AC3E}">
        <p14:creationId xmlns:p14="http://schemas.microsoft.com/office/powerpoint/2010/main" val="237397799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75" y="2526555"/>
            <a:ext cx="8431796" cy="3841905"/>
          </a:xfrm>
        </p:spPr>
        <p:txBody>
          <a:bodyPr>
            <a:noAutofit/>
          </a:bodyPr>
          <a:lstStyle/>
          <a:p>
            <a:pPr marL="285750" indent="-285750">
              <a:buFontTx/>
              <a:buChar char="-"/>
            </a:pPr>
            <a:r>
              <a:rPr lang="fi-FI" sz="3200" dirty="0" smtClean="0">
                <a:solidFill>
                  <a:srgbClr val="AE0606"/>
                </a:solidFill>
              </a:rPr>
              <a:t>Benjamin S. </a:t>
            </a:r>
            <a:r>
              <a:rPr lang="fi-FI" sz="3200" dirty="0" err="1" smtClean="0">
                <a:solidFill>
                  <a:srgbClr val="AE0606"/>
                </a:solidFill>
              </a:rPr>
              <a:t>Bloom</a:t>
            </a:r>
            <a:endParaRPr lang="fi-FI" sz="3200" dirty="0" smtClean="0">
              <a:solidFill>
                <a:srgbClr val="AE0606"/>
              </a:solidFill>
            </a:endParaRPr>
          </a:p>
          <a:p>
            <a:pPr marL="285750" indent="-285750">
              <a:buFontTx/>
              <a:buChar char="-"/>
            </a:pPr>
            <a:r>
              <a:rPr lang="fi-FI" sz="3200" dirty="0">
                <a:solidFill>
                  <a:srgbClr val="AE0606"/>
                </a:solidFill>
              </a:rPr>
              <a:t>e</a:t>
            </a:r>
            <a:r>
              <a:rPr lang="fi-FI" sz="3200" dirty="0" smtClean="0">
                <a:solidFill>
                  <a:srgbClr val="AE0606"/>
                </a:solidFill>
              </a:rPr>
              <a:t>ri tavoitealueet: psyko-motorinen, kognitiivinen, affektiivinen</a:t>
            </a:r>
          </a:p>
          <a:p>
            <a:pPr marL="285750" indent="-285750">
              <a:buFontTx/>
              <a:buChar char="-"/>
            </a:pPr>
            <a:r>
              <a:rPr lang="fi-FI" sz="3200" dirty="0">
                <a:solidFill>
                  <a:srgbClr val="AE0606"/>
                </a:solidFill>
              </a:rPr>
              <a:t>o</a:t>
            </a:r>
            <a:r>
              <a:rPr lang="fi-FI" sz="3200" dirty="0" smtClean="0">
                <a:solidFill>
                  <a:srgbClr val="AE0606"/>
                </a:solidFill>
              </a:rPr>
              <a:t>nko kaikille alueille tilaa arvioinnissa?</a:t>
            </a:r>
          </a:p>
          <a:p>
            <a:pPr marL="285750" indent="-285750">
              <a:buFontTx/>
              <a:buChar char="-"/>
            </a:pPr>
            <a:r>
              <a:rPr lang="fi-FI" sz="3200" dirty="0">
                <a:solidFill>
                  <a:srgbClr val="AE0606"/>
                </a:solidFill>
              </a:rPr>
              <a:t>o</a:t>
            </a:r>
            <a:r>
              <a:rPr lang="fi-FI" sz="3200" dirty="0" smtClean="0">
                <a:solidFill>
                  <a:srgbClr val="AE0606"/>
                </a:solidFill>
              </a:rPr>
              <a:t>petetaanko vain sitä, mikä arviointitilanteessa painottuu ja sitä, mikä on helppo arvioida?</a:t>
            </a: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6659654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641194"/>
            <a:ext cx="7024742" cy="2610130"/>
          </a:xfrm>
        </p:spPr>
        <p:txBody>
          <a:bodyPr>
            <a:normAutofit/>
          </a:bodyPr>
          <a:lstStyle/>
          <a:p>
            <a:pPr marL="68580" indent="0" algn="ctr">
              <a:buNone/>
            </a:pPr>
            <a:r>
              <a:rPr lang="fi-FI" sz="7200" dirty="0">
                <a:solidFill>
                  <a:srgbClr val="AE0606"/>
                </a:solidFill>
                <a:cs typeface="Luminari"/>
              </a:rPr>
              <a:t>o</a:t>
            </a:r>
            <a:r>
              <a:rPr lang="fi-FI" sz="7200" dirty="0" smtClean="0">
                <a:solidFill>
                  <a:srgbClr val="AE0606"/>
                </a:solidFill>
                <a:cs typeface="Luminari"/>
              </a:rPr>
              <a:t>ppimisen laatu?</a:t>
            </a:r>
            <a:endParaRPr lang="fi-FI" sz="7200" dirty="0">
              <a:solidFill>
                <a:srgbClr val="AE0606"/>
              </a:solidFill>
              <a:cs typeface="Luminari"/>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Tree>
    <p:extLst>
      <p:ext uri="{BB962C8B-B14F-4D97-AF65-F5344CB8AC3E}">
        <p14:creationId xmlns:p14="http://schemas.microsoft.com/office/powerpoint/2010/main" val="75009322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9073" y="2791221"/>
            <a:ext cx="7239161" cy="3100922"/>
          </a:xfrm>
        </p:spPr>
        <p:txBody>
          <a:bodyPr>
            <a:noAutofit/>
          </a:bodyPr>
          <a:lstStyle/>
          <a:p>
            <a:pPr marL="285750" indent="-285750">
              <a:buFontTx/>
              <a:buChar char="-"/>
            </a:pPr>
            <a:r>
              <a:rPr lang="fi-FI" sz="4000" dirty="0" smtClean="0">
                <a:solidFill>
                  <a:srgbClr val="AE0606"/>
                </a:solidFill>
              </a:rPr>
              <a:t>Miten laadukkaaseen ja syvälliseen oppimiseen arviointikäytännöt meitä ohjaavat?</a:t>
            </a:r>
            <a:endParaRPr lang="fi-FI" sz="40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28796916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470" y="1263024"/>
            <a:ext cx="8370709" cy="5447982"/>
          </a:xfrm>
        </p:spPr>
        <p:txBody>
          <a:bodyPr>
            <a:noAutofit/>
          </a:bodyPr>
          <a:lstStyle/>
          <a:p>
            <a:pPr marL="68580" indent="0">
              <a:buNone/>
            </a:pPr>
            <a:r>
              <a:rPr lang="en-US" sz="1600" dirty="0" err="1">
                <a:solidFill>
                  <a:srgbClr val="AE0606"/>
                </a:solidFill>
                <a:cs typeface="Luminari"/>
              </a:rPr>
              <a:t>Psykomotoriset</a:t>
            </a:r>
            <a:r>
              <a:rPr lang="en-US" sz="1600" dirty="0">
                <a:solidFill>
                  <a:srgbClr val="AE0606"/>
                </a:solidFill>
                <a:cs typeface="Luminari"/>
              </a:rPr>
              <a:t> </a:t>
            </a:r>
            <a:r>
              <a:rPr lang="en-US" sz="1600" dirty="0" err="1">
                <a:solidFill>
                  <a:srgbClr val="AE0606"/>
                </a:solidFill>
                <a:cs typeface="Luminari"/>
              </a:rPr>
              <a:t>tavoitteet</a:t>
            </a:r>
            <a:endParaRPr lang="en-US" sz="1600" dirty="0">
              <a:solidFill>
                <a:srgbClr val="AE0606"/>
              </a:solidFill>
              <a:cs typeface="Luminari"/>
            </a:endParaRPr>
          </a:p>
          <a:p>
            <a:pPr fontAlgn="base"/>
            <a:r>
              <a:rPr lang="en-US" sz="1600" b="1" u="sng" dirty="0" err="1">
                <a:solidFill>
                  <a:srgbClr val="F96A1B"/>
                </a:solidFill>
                <a:cs typeface="Luminari"/>
              </a:rPr>
              <a:t>h</a:t>
            </a:r>
            <a:r>
              <a:rPr lang="en-US" sz="1600" b="1" u="sng" dirty="0" err="1" smtClean="0">
                <a:solidFill>
                  <a:srgbClr val="F96A1B"/>
                </a:solidFill>
                <a:cs typeface="Luminari"/>
              </a:rPr>
              <a:t>avaintoon</a:t>
            </a:r>
            <a:r>
              <a:rPr lang="en-US" sz="1600" b="1" u="sng" dirty="0" smtClean="0">
                <a:solidFill>
                  <a:srgbClr val="F96A1B"/>
                </a:solidFill>
                <a:cs typeface="Luminari"/>
              </a:rPr>
              <a:t> </a:t>
            </a:r>
            <a:r>
              <a:rPr lang="en-US" sz="1600" b="1" u="sng" dirty="0" err="1" smtClean="0">
                <a:solidFill>
                  <a:srgbClr val="F96A1B"/>
                </a:solidFill>
                <a:cs typeface="Luminari"/>
              </a:rPr>
              <a:t>perustuva</a:t>
            </a:r>
            <a:r>
              <a:rPr lang="en-US" sz="1600" b="1" u="sng" dirty="0" smtClean="0">
                <a:solidFill>
                  <a:srgbClr val="F96A1B"/>
                </a:solidFill>
                <a:cs typeface="Luminari"/>
              </a:rPr>
              <a:t> </a:t>
            </a:r>
            <a:r>
              <a:rPr lang="en-US" sz="1600" b="1" u="sng" dirty="0" err="1" smtClean="0">
                <a:solidFill>
                  <a:srgbClr val="F96A1B"/>
                </a:solidFill>
                <a:cs typeface="Luminari"/>
              </a:rPr>
              <a:t>toiminta</a:t>
            </a:r>
            <a:r>
              <a:rPr lang="en-US" sz="1600" b="1" u="sng" dirty="0" smtClean="0">
                <a:solidFill>
                  <a:srgbClr val="F96A1B"/>
                </a:solidFill>
                <a:cs typeface="Luminari"/>
              </a:rPr>
              <a:t>: </a:t>
            </a:r>
            <a:r>
              <a:rPr lang="en-US" sz="1600" dirty="0" err="1" smtClean="0">
                <a:cs typeface="Luminari"/>
              </a:rPr>
              <a:t>esimerkiksi</a:t>
            </a:r>
            <a:r>
              <a:rPr lang="en-US" sz="1600" dirty="0" smtClean="0">
                <a:cs typeface="Luminari"/>
              </a:rPr>
              <a:t> </a:t>
            </a:r>
            <a:r>
              <a:rPr lang="en-US" sz="1600" dirty="0" err="1">
                <a:cs typeface="Luminari"/>
              </a:rPr>
              <a:t>sävelpuhtauden</a:t>
            </a:r>
            <a:r>
              <a:rPr lang="en-US" sz="1600" dirty="0">
                <a:cs typeface="Luminari"/>
              </a:rPr>
              <a:t> </a:t>
            </a:r>
            <a:r>
              <a:rPr lang="en-US" sz="1600" dirty="0" err="1">
                <a:cs typeface="Luminari"/>
              </a:rPr>
              <a:t>korjaaminen</a:t>
            </a:r>
            <a:r>
              <a:rPr lang="en-US" sz="1600" dirty="0">
                <a:cs typeface="Luminari"/>
              </a:rPr>
              <a:t> </a:t>
            </a:r>
            <a:r>
              <a:rPr lang="en-US" sz="1600" dirty="0" err="1">
                <a:cs typeface="Luminari"/>
              </a:rPr>
              <a:t>kuulohavainnon</a:t>
            </a:r>
            <a:r>
              <a:rPr lang="en-US" sz="1600" dirty="0">
                <a:cs typeface="Luminari"/>
              </a:rPr>
              <a:t> </a:t>
            </a:r>
            <a:r>
              <a:rPr lang="en-US" sz="1600" dirty="0" err="1">
                <a:cs typeface="Luminari"/>
              </a:rPr>
              <a:t>perusteella</a:t>
            </a:r>
            <a:r>
              <a:rPr lang="en-US" sz="1600" dirty="0">
                <a:cs typeface="Luminari"/>
              </a:rPr>
              <a:t> tai </a:t>
            </a:r>
            <a:r>
              <a:rPr lang="en-US" sz="1600" dirty="0" err="1">
                <a:cs typeface="Luminari"/>
              </a:rPr>
              <a:t>jousisoittimissa</a:t>
            </a:r>
            <a:r>
              <a:rPr lang="en-US" sz="1600" dirty="0">
                <a:cs typeface="Luminari"/>
              </a:rPr>
              <a:t> </a:t>
            </a:r>
            <a:r>
              <a:rPr lang="en-US" sz="1600" dirty="0" err="1">
                <a:cs typeface="Luminari"/>
              </a:rPr>
              <a:t>jousen</a:t>
            </a:r>
            <a:r>
              <a:rPr lang="en-US" sz="1600" dirty="0">
                <a:cs typeface="Luminari"/>
              </a:rPr>
              <a:t> </a:t>
            </a:r>
            <a:r>
              <a:rPr lang="en-US" sz="1600" dirty="0" err="1">
                <a:cs typeface="Luminari"/>
              </a:rPr>
              <a:t>liikkeen</a:t>
            </a:r>
            <a:r>
              <a:rPr lang="en-US" sz="1600" dirty="0">
                <a:cs typeface="Luminari"/>
              </a:rPr>
              <a:t> </a:t>
            </a:r>
            <a:r>
              <a:rPr lang="en-US" sz="1600" dirty="0" err="1">
                <a:cs typeface="Luminari"/>
              </a:rPr>
              <a:t>korjaaminen</a:t>
            </a:r>
            <a:r>
              <a:rPr lang="en-US" sz="1600" dirty="0">
                <a:cs typeface="Luminari"/>
              </a:rPr>
              <a:t> </a:t>
            </a:r>
            <a:r>
              <a:rPr lang="en-US" sz="1600" dirty="0" err="1">
                <a:cs typeface="Luminari"/>
              </a:rPr>
              <a:t>äänen</a:t>
            </a:r>
            <a:r>
              <a:rPr lang="en-US" sz="1600" dirty="0">
                <a:cs typeface="Luminari"/>
              </a:rPr>
              <a:t> </a:t>
            </a:r>
            <a:r>
              <a:rPr lang="en-US" sz="1600" dirty="0" err="1">
                <a:cs typeface="Luminari"/>
              </a:rPr>
              <a:t>laadun</a:t>
            </a:r>
            <a:r>
              <a:rPr lang="en-US" sz="1600" dirty="0">
                <a:cs typeface="Luminari"/>
              </a:rPr>
              <a:t> </a:t>
            </a:r>
            <a:r>
              <a:rPr lang="en-US" sz="1600" dirty="0" err="1">
                <a:cs typeface="Luminari"/>
              </a:rPr>
              <a:t>perusteella</a:t>
            </a:r>
            <a:endParaRPr lang="en-US" sz="1600" dirty="0">
              <a:cs typeface="Luminari"/>
            </a:endParaRPr>
          </a:p>
          <a:p>
            <a:pPr fontAlgn="base"/>
            <a:r>
              <a:rPr lang="en-US" sz="1600" b="1" u="sng" dirty="0" err="1">
                <a:solidFill>
                  <a:srgbClr val="F96A1B"/>
                </a:solidFill>
                <a:cs typeface="Luminari"/>
              </a:rPr>
              <a:t>toimintakokonaisuus</a:t>
            </a:r>
            <a:r>
              <a:rPr lang="en-US" sz="1600" dirty="0">
                <a:cs typeface="Luminari"/>
              </a:rPr>
              <a:t>: </a:t>
            </a:r>
            <a:r>
              <a:rPr lang="en-US" sz="1600" dirty="0" err="1">
                <a:cs typeface="Luminari"/>
              </a:rPr>
              <a:t>vaiheisiin</a:t>
            </a:r>
            <a:r>
              <a:rPr lang="en-US" sz="1600" dirty="0">
                <a:cs typeface="Luminari"/>
              </a:rPr>
              <a:t> </a:t>
            </a:r>
            <a:r>
              <a:rPr lang="en-US" sz="1600" dirty="0" err="1">
                <a:cs typeface="Luminari"/>
              </a:rPr>
              <a:t>jakautuneen</a:t>
            </a:r>
            <a:r>
              <a:rPr lang="en-US" sz="1600" dirty="0">
                <a:cs typeface="Luminari"/>
              </a:rPr>
              <a:t> </a:t>
            </a:r>
            <a:r>
              <a:rPr lang="en-US" sz="1600" dirty="0" err="1">
                <a:cs typeface="Luminari"/>
              </a:rPr>
              <a:t>kokonaisuuden</a:t>
            </a:r>
            <a:r>
              <a:rPr lang="en-US" sz="1600" dirty="0">
                <a:cs typeface="Luminari"/>
              </a:rPr>
              <a:t> </a:t>
            </a:r>
            <a:r>
              <a:rPr lang="en-US" sz="1600" dirty="0" err="1">
                <a:cs typeface="Luminari"/>
              </a:rPr>
              <a:t>suorittaminen</a:t>
            </a:r>
            <a:r>
              <a:rPr lang="en-US" sz="1600" dirty="0">
                <a:cs typeface="Luminari"/>
              </a:rPr>
              <a:t>, </a:t>
            </a:r>
            <a:r>
              <a:rPr lang="en-US" sz="1600" dirty="0" err="1">
                <a:cs typeface="Luminari"/>
              </a:rPr>
              <a:t>esimerkiksi</a:t>
            </a:r>
            <a:r>
              <a:rPr lang="en-US" sz="1600" dirty="0">
                <a:cs typeface="Luminari"/>
              </a:rPr>
              <a:t> </a:t>
            </a:r>
            <a:r>
              <a:rPr lang="en-US" sz="1600" dirty="0" err="1">
                <a:cs typeface="Luminari"/>
              </a:rPr>
              <a:t>jousisoittimissa</a:t>
            </a:r>
            <a:r>
              <a:rPr lang="en-US" sz="1600" dirty="0">
                <a:cs typeface="Luminari"/>
              </a:rPr>
              <a:t> </a:t>
            </a:r>
            <a:r>
              <a:rPr lang="en-US" sz="1600" dirty="0" err="1">
                <a:cs typeface="Luminari"/>
              </a:rPr>
              <a:t>erilaisia</a:t>
            </a:r>
            <a:r>
              <a:rPr lang="en-US" sz="1600" dirty="0">
                <a:cs typeface="Luminari"/>
              </a:rPr>
              <a:t> </a:t>
            </a:r>
            <a:r>
              <a:rPr lang="en-US" sz="1600" dirty="0" err="1">
                <a:cs typeface="Luminari"/>
              </a:rPr>
              <a:t>motorisia</a:t>
            </a:r>
            <a:r>
              <a:rPr lang="en-US" sz="1600" dirty="0">
                <a:cs typeface="Luminari"/>
              </a:rPr>
              <a:t> </a:t>
            </a:r>
            <a:r>
              <a:rPr lang="en-US" sz="1600" dirty="0" err="1">
                <a:cs typeface="Luminari"/>
              </a:rPr>
              <a:t>suorituksia</a:t>
            </a:r>
            <a:r>
              <a:rPr lang="en-US" sz="1600" dirty="0">
                <a:cs typeface="Luminari"/>
              </a:rPr>
              <a:t> </a:t>
            </a:r>
            <a:r>
              <a:rPr lang="en-US" sz="1600" dirty="0" err="1">
                <a:cs typeface="Luminari"/>
              </a:rPr>
              <a:t>tekevien</a:t>
            </a:r>
            <a:r>
              <a:rPr lang="en-US" sz="1600" dirty="0">
                <a:cs typeface="Luminari"/>
              </a:rPr>
              <a:t> </a:t>
            </a:r>
            <a:r>
              <a:rPr lang="en-US" sz="1600" dirty="0" err="1">
                <a:cs typeface="Luminari"/>
              </a:rPr>
              <a:t>käsien</a:t>
            </a:r>
            <a:r>
              <a:rPr lang="en-US" sz="1600" dirty="0">
                <a:cs typeface="Luminari"/>
              </a:rPr>
              <a:t> </a:t>
            </a:r>
            <a:r>
              <a:rPr lang="en-US" sz="1600" dirty="0" err="1">
                <a:cs typeface="Luminari"/>
              </a:rPr>
              <a:t>yhtäaikainen</a:t>
            </a:r>
            <a:r>
              <a:rPr lang="en-US" sz="1600" dirty="0">
                <a:cs typeface="Luminari"/>
              </a:rPr>
              <a:t> </a:t>
            </a:r>
            <a:r>
              <a:rPr lang="en-US" sz="1600" dirty="0" err="1">
                <a:cs typeface="Luminari"/>
              </a:rPr>
              <a:t>hallinta</a:t>
            </a:r>
            <a:endParaRPr lang="en-US" sz="1600" dirty="0">
              <a:cs typeface="Luminari"/>
            </a:endParaRPr>
          </a:p>
          <a:p>
            <a:pPr fontAlgn="base"/>
            <a:r>
              <a:rPr lang="en-US" sz="1600" b="1" u="sng" dirty="0" err="1">
                <a:solidFill>
                  <a:srgbClr val="F96A1B"/>
                </a:solidFill>
                <a:cs typeface="Luminari"/>
              </a:rPr>
              <a:t>ohjattu</a:t>
            </a:r>
            <a:r>
              <a:rPr lang="en-US" sz="1600" b="1" u="sng" dirty="0">
                <a:solidFill>
                  <a:srgbClr val="F96A1B"/>
                </a:solidFill>
                <a:cs typeface="Luminari"/>
              </a:rPr>
              <a:t> </a:t>
            </a:r>
            <a:r>
              <a:rPr lang="en-US" sz="1600" b="1" u="sng" dirty="0" err="1">
                <a:solidFill>
                  <a:srgbClr val="F96A1B"/>
                </a:solidFill>
                <a:cs typeface="Luminari"/>
              </a:rPr>
              <a:t>vastaus</a:t>
            </a:r>
            <a:r>
              <a:rPr lang="en-US" sz="1600" dirty="0">
                <a:cs typeface="Luminari"/>
              </a:rPr>
              <a:t>: </a:t>
            </a:r>
            <a:r>
              <a:rPr lang="en-US" sz="1600" dirty="0" err="1">
                <a:cs typeface="Luminari"/>
              </a:rPr>
              <a:t>jäljittelyn</a:t>
            </a:r>
            <a:r>
              <a:rPr lang="en-US" sz="1600" dirty="0">
                <a:cs typeface="Luminari"/>
              </a:rPr>
              <a:t>, </a:t>
            </a:r>
            <a:r>
              <a:rPr lang="en-US" sz="1600" dirty="0" err="1">
                <a:cs typeface="Luminari"/>
              </a:rPr>
              <a:t>yrityksen</a:t>
            </a:r>
            <a:r>
              <a:rPr lang="en-US" sz="1600" dirty="0">
                <a:cs typeface="Luminari"/>
              </a:rPr>
              <a:t> </a:t>
            </a:r>
            <a:r>
              <a:rPr lang="en-US" sz="1600" dirty="0" err="1">
                <a:cs typeface="Luminari"/>
              </a:rPr>
              <a:t>ja</a:t>
            </a:r>
            <a:r>
              <a:rPr lang="en-US" sz="1600" dirty="0">
                <a:cs typeface="Luminari"/>
              </a:rPr>
              <a:t> </a:t>
            </a:r>
            <a:r>
              <a:rPr lang="en-US" sz="1600" dirty="0" err="1">
                <a:cs typeface="Luminari"/>
              </a:rPr>
              <a:t>erehdyksen</a:t>
            </a:r>
            <a:r>
              <a:rPr lang="en-US" sz="1600" dirty="0">
                <a:cs typeface="Luminari"/>
              </a:rPr>
              <a:t>, </a:t>
            </a:r>
            <a:r>
              <a:rPr lang="en-US" sz="1600" dirty="0" err="1">
                <a:cs typeface="Luminari"/>
              </a:rPr>
              <a:t>harjoittelun</a:t>
            </a:r>
            <a:r>
              <a:rPr lang="en-US" sz="1600" dirty="0">
                <a:cs typeface="Luminari"/>
              </a:rPr>
              <a:t> </a:t>
            </a:r>
            <a:r>
              <a:rPr lang="en-US" sz="1600" dirty="0" err="1">
                <a:cs typeface="Luminari"/>
              </a:rPr>
              <a:t>kautta</a:t>
            </a:r>
            <a:r>
              <a:rPr lang="en-US" sz="1600" dirty="0">
                <a:cs typeface="Luminari"/>
              </a:rPr>
              <a:t> </a:t>
            </a:r>
            <a:r>
              <a:rPr lang="en-US" sz="1600" dirty="0" err="1">
                <a:cs typeface="Luminari"/>
              </a:rPr>
              <a:t>karttuva</a:t>
            </a:r>
            <a:r>
              <a:rPr lang="en-US" sz="1600" dirty="0">
                <a:cs typeface="Luminari"/>
              </a:rPr>
              <a:t> </a:t>
            </a:r>
            <a:r>
              <a:rPr lang="en-US" sz="1600" dirty="0" err="1">
                <a:cs typeface="Luminari"/>
              </a:rPr>
              <a:t>monimutkainen</a:t>
            </a:r>
            <a:r>
              <a:rPr lang="en-US" sz="1600" dirty="0">
                <a:cs typeface="Luminari"/>
              </a:rPr>
              <a:t> </a:t>
            </a:r>
            <a:r>
              <a:rPr lang="en-US" sz="1600" dirty="0" err="1">
                <a:cs typeface="Luminari"/>
              </a:rPr>
              <a:t>taito</a:t>
            </a:r>
            <a:r>
              <a:rPr lang="en-US" sz="1600" dirty="0">
                <a:cs typeface="Luminari"/>
              </a:rPr>
              <a:t>, </a:t>
            </a:r>
            <a:r>
              <a:rPr lang="en-US" sz="1600" dirty="0" err="1">
                <a:cs typeface="Luminari"/>
              </a:rPr>
              <a:t>esimerkiksi</a:t>
            </a:r>
            <a:r>
              <a:rPr lang="en-US" sz="1600" dirty="0">
                <a:cs typeface="Luminari"/>
              </a:rPr>
              <a:t> </a:t>
            </a:r>
            <a:r>
              <a:rPr lang="en-US" sz="1600" dirty="0" err="1">
                <a:cs typeface="Luminari"/>
              </a:rPr>
              <a:t>jousisoittimissa</a:t>
            </a:r>
            <a:r>
              <a:rPr lang="en-US" sz="1600" dirty="0">
                <a:cs typeface="Luminari"/>
              </a:rPr>
              <a:t> </a:t>
            </a:r>
            <a:r>
              <a:rPr lang="en-US" sz="1600" dirty="0" err="1">
                <a:cs typeface="Luminari"/>
              </a:rPr>
              <a:t>vibraton</a:t>
            </a:r>
            <a:r>
              <a:rPr lang="en-US" sz="1600" dirty="0">
                <a:cs typeface="Luminari"/>
              </a:rPr>
              <a:t> </a:t>
            </a:r>
            <a:r>
              <a:rPr lang="en-US" sz="1600" dirty="0" err="1">
                <a:cs typeface="Luminari"/>
              </a:rPr>
              <a:t>opettelu</a:t>
            </a:r>
            <a:r>
              <a:rPr lang="en-US" sz="1600" dirty="0">
                <a:cs typeface="Luminari"/>
              </a:rPr>
              <a:t>, </a:t>
            </a:r>
            <a:r>
              <a:rPr lang="en-US" sz="1600" dirty="0" err="1">
                <a:cs typeface="Luminari"/>
              </a:rPr>
              <a:t>erilaisten</a:t>
            </a:r>
            <a:r>
              <a:rPr lang="en-US" sz="1600" dirty="0">
                <a:cs typeface="Luminari"/>
              </a:rPr>
              <a:t> </a:t>
            </a:r>
            <a:r>
              <a:rPr lang="en-US" sz="1600" dirty="0" err="1">
                <a:cs typeface="Luminari"/>
              </a:rPr>
              <a:t>jousitapalajien</a:t>
            </a:r>
            <a:r>
              <a:rPr lang="en-US" sz="1600" dirty="0">
                <a:cs typeface="Luminari"/>
              </a:rPr>
              <a:t> </a:t>
            </a:r>
            <a:r>
              <a:rPr lang="en-US" sz="1600" dirty="0" err="1">
                <a:cs typeface="Luminari"/>
              </a:rPr>
              <a:t>opettelu</a:t>
            </a:r>
            <a:endParaRPr lang="en-US" sz="1600" dirty="0">
              <a:cs typeface="Luminari"/>
            </a:endParaRPr>
          </a:p>
          <a:p>
            <a:pPr fontAlgn="base"/>
            <a:r>
              <a:rPr lang="en-US" sz="1600" b="1" u="sng" dirty="0" err="1">
                <a:solidFill>
                  <a:srgbClr val="F96A1B"/>
                </a:solidFill>
                <a:cs typeface="Luminari"/>
              </a:rPr>
              <a:t>mekanismi</a:t>
            </a:r>
            <a:r>
              <a:rPr lang="en-US" sz="1600" dirty="0">
                <a:cs typeface="Luminari"/>
              </a:rPr>
              <a:t>: </a:t>
            </a:r>
            <a:r>
              <a:rPr lang="en-US" sz="1600" dirty="0" err="1">
                <a:cs typeface="Luminari"/>
              </a:rPr>
              <a:t>motorisen</a:t>
            </a:r>
            <a:r>
              <a:rPr lang="en-US" sz="1600" dirty="0">
                <a:cs typeface="Luminari"/>
              </a:rPr>
              <a:t> </a:t>
            </a:r>
            <a:r>
              <a:rPr lang="en-US" sz="1600" dirty="0" err="1">
                <a:cs typeface="Luminari"/>
              </a:rPr>
              <a:t>suoriutumisen</a:t>
            </a:r>
            <a:r>
              <a:rPr lang="en-US" sz="1600" dirty="0">
                <a:cs typeface="Luminari"/>
              </a:rPr>
              <a:t> </a:t>
            </a:r>
            <a:r>
              <a:rPr lang="en-US" sz="1600" dirty="0" err="1">
                <a:cs typeface="Luminari"/>
              </a:rPr>
              <a:t>automatisoituminen</a:t>
            </a:r>
            <a:r>
              <a:rPr lang="en-US" sz="1600" dirty="0">
                <a:cs typeface="Luminari"/>
              </a:rPr>
              <a:t> </a:t>
            </a:r>
            <a:r>
              <a:rPr lang="en-US" sz="1600" dirty="0" err="1">
                <a:cs typeface="Luminari"/>
              </a:rPr>
              <a:t>suhteellisen</a:t>
            </a:r>
            <a:r>
              <a:rPr lang="en-US" sz="1600" dirty="0">
                <a:cs typeface="Luminari"/>
              </a:rPr>
              <a:t> </a:t>
            </a:r>
            <a:r>
              <a:rPr lang="en-US" sz="1600" dirty="0" err="1">
                <a:cs typeface="Luminari"/>
              </a:rPr>
              <a:t>varmaksi</a:t>
            </a:r>
            <a:r>
              <a:rPr lang="en-US" sz="1600" dirty="0">
                <a:cs typeface="Luminari"/>
              </a:rPr>
              <a:t> </a:t>
            </a:r>
            <a:r>
              <a:rPr lang="en-US" sz="1600" dirty="0" err="1">
                <a:cs typeface="Luminari"/>
              </a:rPr>
              <a:t>ja</a:t>
            </a:r>
            <a:r>
              <a:rPr lang="en-US" sz="1600" dirty="0">
                <a:cs typeface="Luminari"/>
              </a:rPr>
              <a:t> </a:t>
            </a:r>
            <a:r>
              <a:rPr lang="en-US" sz="1600" dirty="0" err="1">
                <a:cs typeface="Luminari"/>
              </a:rPr>
              <a:t>luotettavaksi</a:t>
            </a:r>
            <a:endParaRPr lang="en-US" sz="1600" dirty="0">
              <a:cs typeface="Luminari"/>
            </a:endParaRPr>
          </a:p>
          <a:p>
            <a:pPr fontAlgn="base"/>
            <a:r>
              <a:rPr lang="en-US" sz="1600" b="1" u="sng" dirty="0" err="1">
                <a:solidFill>
                  <a:srgbClr val="F96A1B"/>
                </a:solidFill>
                <a:cs typeface="Luminari"/>
              </a:rPr>
              <a:t>kompleksi</a:t>
            </a:r>
            <a:r>
              <a:rPr lang="en-US" sz="1600" b="1" u="sng" dirty="0">
                <a:solidFill>
                  <a:srgbClr val="F96A1B"/>
                </a:solidFill>
                <a:cs typeface="Luminari"/>
              </a:rPr>
              <a:t> </a:t>
            </a:r>
            <a:r>
              <a:rPr lang="en-US" sz="1600" b="1" u="sng" dirty="0" err="1">
                <a:solidFill>
                  <a:srgbClr val="F96A1B"/>
                </a:solidFill>
                <a:cs typeface="Luminari"/>
              </a:rPr>
              <a:t>ulkoinen</a:t>
            </a:r>
            <a:r>
              <a:rPr lang="en-US" sz="1600" b="1" u="sng" dirty="0">
                <a:solidFill>
                  <a:srgbClr val="F96A1B"/>
                </a:solidFill>
                <a:cs typeface="Luminari"/>
              </a:rPr>
              <a:t> </a:t>
            </a:r>
            <a:r>
              <a:rPr lang="en-US" sz="1600" b="1" u="sng" dirty="0" err="1">
                <a:solidFill>
                  <a:srgbClr val="F96A1B"/>
                </a:solidFill>
                <a:cs typeface="Luminari"/>
              </a:rPr>
              <a:t>vastaus</a:t>
            </a:r>
            <a:r>
              <a:rPr lang="en-US" sz="1600" dirty="0">
                <a:cs typeface="Luminari"/>
              </a:rPr>
              <a:t>: </a:t>
            </a:r>
            <a:r>
              <a:rPr lang="en-US" sz="1600" dirty="0" err="1">
                <a:cs typeface="Luminari"/>
              </a:rPr>
              <a:t>nopea</a:t>
            </a:r>
            <a:r>
              <a:rPr lang="en-US" sz="1600" dirty="0">
                <a:cs typeface="Luminari"/>
              </a:rPr>
              <a:t>, </a:t>
            </a:r>
            <a:r>
              <a:rPr lang="en-US" sz="1600" dirty="0" err="1">
                <a:cs typeface="Luminari"/>
              </a:rPr>
              <a:t>täsmällinen</a:t>
            </a:r>
            <a:r>
              <a:rPr lang="en-US" sz="1600" dirty="0">
                <a:cs typeface="Luminari"/>
              </a:rPr>
              <a:t>, </a:t>
            </a:r>
            <a:r>
              <a:rPr lang="en-US" sz="1600" dirty="0" err="1">
                <a:cs typeface="Luminari"/>
              </a:rPr>
              <a:t>hyvin</a:t>
            </a:r>
            <a:r>
              <a:rPr lang="en-US" sz="1600" dirty="0">
                <a:cs typeface="Luminari"/>
              </a:rPr>
              <a:t> </a:t>
            </a:r>
            <a:r>
              <a:rPr lang="en-US" sz="1600" dirty="0" err="1">
                <a:cs typeface="Luminari"/>
              </a:rPr>
              <a:t>koordinoitu</a:t>
            </a:r>
            <a:r>
              <a:rPr lang="en-US" sz="1600" dirty="0">
                <a:cs typeface="Luminari"/>
              </a:rPr>
              <a:t> </a:t>
            </a:r>
            <a:r>
              <a:rPr lang="en-US" sz="1600" dirty="0" err="1">
                <a:cs typeface="Luminari"/>
              </a:rPr>
              <a:t>suoriutuminen</a:t>
            </a:r>
            <a:r>
              <a:rPr lang="en-US" sz="1600" dirty="0">
                <a:cs typeface="Luminari"/>
              </a:rPr>
              <a:t> </a:t>
            </a:r>
            <a:r>
              <a:rPr lang="en-US" sz="1600" dirty="0" err="1">
                <a:cs typeface="Luminari"/>
              </a:rPr>
              <a:t>minimaalisella</a:t>
            </a:r>
            <a:r>
              <a:rPr lang="en-US" sz="1600" dirty="0">
                <a:cs typeface="Luminari"/>
              </a:rPr>
              <a:t> </a:t>
            </a:r>
            <a:r>
              <a:rPr lang="en-US" sz="1600" dirty="0" err="1">
                <a:cs typeface="Luminari"/>
              </a:rPr>
              <a:t>energialla</a:t>
            </a:r>
            <a:r>
              <a:rPr lang="en-US" sz="1600" dirty="0">
                <a:cs typeface="Luminari"/>
              </a:rPr>
              <a:t>, </a:t>
            </a:r>
            <a:r>
              <a:rPr lang="en-US" sz="1600" dirty="0" err="1">
                <a:cs typeface="Luminari"/>
              </a:rPr>
              <a:t>automatisoituminen</a:t>
            </a:r>
            <a:endParaRPr lang="en-US" sz="1600" dirty="0">
              <a:cs typeface="Luminari"/>
            </a:endParaRPr>
          </a:p>
          <a:p>
            <a:pPr fontAlgn="base"/>
            <a:r>
              <a:rPr lang="en-US" sz="1600" b="1" u="sng" dirty="0" err="1">
                <a:solidFill>
                  <a:srgbClr val="F96A1B"/>
                </a:solidFill>
                <a:cs typeface="Luminari"/>
              </a:rPr>
              <a:t>soveltaminen</a:t>
            </a:r>
            <a:r>
              <a:rPr lang="en-US" sz="1400" dirty="0">
                <a:cs typeface="Luminari"/>
              </a:rPr>
              <a:t>: </a:t>
            </a:r>
            <a:r>
              <a:rPr lang="en-US" sz="1400" dirty="0" err="1">
                <a:cs typeface="Luminari"/>
              </a:rPr>
              <a:t>automatisoitunutta</a:t>
            </a:r>
            <a:r>
              <a:rPr lang="en-US" sz="1400" dirty="0">
                <a:cs typeface="Luminari"/>
              </a:rPr>
              <a:t> </a:t>
            </a:r>
            <a:r>
              <a:rPr lang="en-US" sz="1400" dirty="0" err="1">
                <a:cs typeface="Luminari"/>
              </a:rPr>
              <a:t>suoriutumista</a:t>
            </a:r>
            <a:r>
              <a:rPr lang="en-US" sz="1400" dirty="0">
                <a:cs typeface="Luminari"/>
              </a:rPr>
              <a:t> </a:t>
            </a:r>
            <a:r>
              <a:rPr lang="en-US" sz="1400" dirty="0" err="1">
                <a:cs typeface="Luminari"/>
              </a:rPr>
              <a:t>voi</a:t>
            </a:r>
            <a:r>
              <a:rPr lang="en-US" sz="1400" dirty="0">
                <a:cs typeface="Luminari"/>
              </a:rPr>
              <a:t> </a:t>
            </a:r>
            <a:r>
              <a:rPr lang="en-US" sz="1400" dirty="0" err="1">
                <a:cs typeface="Luminari"/>
              </a:rPr>
              <a:t>soveltaa</a:t>
            </a:r>
            <a:r>
              <a:rPr lang="en-US" sz="1400" dirty="0">
                <a:cs typeface="Luminari"/>
              </a:rPr>
              <a:t> </a:t>
            </a:r>
            <a:r>
              <a:rPr lang="en-US" sz="1400" dirty="0" err="1">
                <a:cs typeface="Luminari"/>
              </a:rPr>
              <a:t>ja</a:t>
            </a:r>
            <a:r>
              <a:rPr lang="en-US" sz="1400" dirty="0">
                <a:cs typeface="Luminari"/>
              </a:rPr>
              <a:t> </a:t>
            </a:r>
            <a:r>
              <a:rPr lang="en-US" sz="1400" dirty="0" err="1">
                <a:cs typeface="Luminari"/>
              </a:rPr>
              <a:t>muokata</a:t>
            </a:r>
            <a:r>
              <a:rPr lang="en-US" sz="1400" dirty="0">
                <a:cs typeface="Luminari"/>
              </a:rPr>
              <a:t> </a:t>
            </a:r>
            <a:r>
              <a:rPr lang="en-US" sz="1400" dirty="0" err="1">
                <a:cs typeface="Luminari"/>
              </a:rPr>
              <a:t>erityisiin</a:t>
            </a:r>
            <a:r>
              <a:rPr lang="en-US" sz="1400" dirty="0">
                <a:cs typeface="Luminari"/>
              </a:rPr>
              <a:t> </a:t>
            </a:r>
            <a:r>
              <a:rPr lang="en-US" sz="1400" dirty="0" err="1">
                <a:cs typeface="Luminari"/>
              </a:rPr>
              <a:t>tilanteisiin</a:t>
            </a:r>
            <a:endParaRPr lang="en-US" sz="1400" dirty="0">
              <a:cs typeface="Luminari"/>
            </a:endParaRPr>
          </a:p>
          <a:p>
            <a:pPr fontAlgn="base"/>
            <a:r>
              <a:rPr lang="en-US" sz="1600" b="1" u="sng" dirty="0" err="1">
                <a:solidFill>
                  <a:srgbClr val="F96A1B"/>
                </a:solidFill>
                <a:cs typeface="Luminari"/>
              </a:rPr>
              <a:t>uuden</a:t>
            </a:r>
            <a:r>
              <a:rPr lang="en-US" sz="1600" b="1" u="sng" dirty="0">
                <a:solidFill>
                  <a:srgbClr val="F96A1B"/>
                </a:solidFill>
                <a:cs typeface="Luminari"/>
              </a:rPr>
              <a:t> </a:t>
            </a:r>
            <a:r>
              <a:rPr lang="en-US" sz="1600" b="1" u="sng" dirty="0" err="1">
                <a:solidFill>
                  <a:srgbClr val="F96A1B"/>
                </a:solidFill>
                <a:cs typeface="Luminari"/>
              </a:rPr>
              <a:t>tuottaminen</a:t>
            </a:r>
            <a:r>
              <a:rPr lang="en-US" sz="1400" dirty="0">
                <a:cs typeface="Luminari"/>
              </a:rPr>
              <a:t>: </a:t>
            </a:r>
            <a:r>
              <a:rPr lang="en-US" sz="1400" dirty="0" err="1">
                <a:cs typeface="Luminari"/>
              </a:rPr>
              <a:t>kyky</a:t>
            </a:r>
            <a:r>
              <a:rPr lang="en-US" sz="1400" dirty="0">
                <a:cs typeface="Luminari"/>
              </a:rPr>
              <a:t> </a:t>
            </a:r>
            <a:r>
              <a:rPr lang="en-US" sz="1400" dirty="0" err="1">
                <a:cs typeface="Luminari"/>
              </a:rPr>
              <a:t>luoda</a:t>
            </a:r>
            <a:r>
              <a:rPr lang="en-US" sz="1400" dirty="0">
                <a:cs typeface="Luminari"/>
              </a:rPr>
              <a:t> </a:t>
            </a:r>
            <a:r>
              <a:rPr lang="en-US" sz="1400" dirty="0" err="1">
                <a:cs typeface="Luminari"/>
              </a:rPr>
              <a:t>kokonaan</a:t>
            </a:r>
            <a:r>
              <a:rPr lang="en-US" sz="1400" dirty="0">
                <a:cs typeface="Luminari"/>
              </a:rPr>
              <a:t> </a:t>
            </a:r>
            <a:r>
              <a:rPr lang="en-US" sz="1400" dirty="0" err="1">
                <a:cs typeface="Luminari"/>
              </a:rPr>
              <a:t>uusia</a:t>
            </a:r>
            <a:r>
              <a:rPr lang="en-US" sz="1400" dirty="0">
                <a:cs typeface="Luminari"/>
              </a:rPr>
              <a:t> </a:t>
            </a:r>
            <a:r>
              <a:rPr lang="en-US" sz="1400" dirty="0" err="1">
                <a:cs typeface="Luminari"/>
              </a:rPr>
              <a:t>liikekokonaisuuksia</a:t>
            </a:r>
            <a:r>
              <a:rPr lang="en-US" sz="1400" dirty="0">
                <a:cs typeface="Luminari"/>
              </a:rPr>
              <a:t> </a:t>
            </a:r>
            <a:r>
              <a:rPr lang="en-US" sz="1400" dirty="0" err="1">
                <a:cs typeface="Luminari"/>
              </a:rPr>
              <a:t>erityisiä</a:t>
            </a:r>
            <a:r>
              <a:rPr lang="en-US" sz="1400" dirty="0">
                <a:cs typeface="Luminari"/>
              </a:rPr>
              <a:t> </a:t>
            </a:r>
            <a:r>
              <a:rPr lang="en-US" sz="1400" dirty="0" err="1">
                <a:cs typeface="Luminari"/>
              </a:rPr>
              <a:t>tilanteita</a:t>
            </a:r>
            <a:r>
              <a:rPr lang="en-US" sz="1400" dirty="0">
                <a:cs typeface="Luminari"/>
              </a:rPr>
              <a:t> </a:t>
            </a:r>
            <a:r>
              <a:rPr lang="en-US" sz="1400" dirty="0" err="1">
                <a:cs typeface="Luminari"/>
              </a:rPr>
              <a:t>varten</a:t>
            </a:r>
            <a:endParaRPr lang="en-US" sz="1400" dirty="0">
              <a:cs typeface="Luminari"/>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Tree>
    <p:extLst>
      <p:ext uri="{BB962C8B-B14F-4D97-AF65-F5344CB8AC3E}">
        <p14:creationId xmlns:p14="http://schemas.microsoft.com/office/powerpoint/2010/main" val="16570956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815" y="858316"/>
            <a:ext cx="8473692" cy="6470083"/>
          </a:xfrm>
        </p:spPr>
        <p:txBody>
          <a:bodyPr>
            <a:noAutofit/>
          </a:bodyPr>
          <a:lstStyle/>
          <a:p>
            <a:pPr marL="68580" indent="0">
              <a:buNone/>
            </a:pPr>
            <a:r>
              <a:rPr lang="en-US" dirty="0" err="1">
                <a:solidFill>
                  <a:srgbClr val="AE0606"/>
                </a:solidFill>
                <a:cs typeface="Luminari"/>
              </a:rPr>
              <a:t>Kognitiiviset</a:t>
            </a:r>
            <a:r>
              <a:rPr lang="en-US" dirty="0">
                <a:solidFill>
                  <a:srgbClr val="AE0606"/>
                </a:solidFill>
                <a:cs typeface="Luminari"/>
              </a:rPr>
              <a:t> </a:t>
            </a:r>
            <a:r>
              <a:rPr lang="en-US" dirty="0" err="1">
                <a:solidFill>
                  <a:srgbClr val="AE0606"/>
                </a:solidFill>
                <a:cs typeface="Luminari"/>
              </a:rPr>
              <a:t>tavoitteet</a:t>
            </a:r>
            <a:endParaRPr lang="en-US" dirty="0">
              <a:solidFill>
                <a:srgbClr val="AE0606"/>
              </a:solidFill>
              <a:cs typeface="Luminari"/>
            </a:endParaRPr>
          </a:p>
          <a:p>
            <a:pPr fontAlgn="base"/>
            <a:r>
              <a:rPr lang="en-US" b="1" u="sng" dirty="0" err="1">
                <a:solidFill>
                  <a:srgbClr val="F96A1B"/>
                </a:solidFill>
                <a:cs typeface="Luminari"/>
              </a:rPr>
              <a:t>muistaminen</a:t>
            </a:r>
            <a:r>
              <a:rPr lang="en-US" dirty="0">
                <a:cs typeface="Luminari"/>
              </a:rPr>
              <a:t>: </a:t>
            </a:r>
            <a:r>
              <a:rPr lang="en-US" dirty="0" err="1">
                <a:cs typeface="Luminari"/>
              </a:rPr>
              <a:t>tunnistaa</a:t>
            </a:r>
            <a:r>
              <a:rPr lang="en-US" dirty="0">
                <a:cs typeface="Luminari"/>
              </a:rPr>
              <a:t> </a:t>
            </a:r>
            <a:r>
              <a:rPr lang="en-US" dirty="0" err="1">
                <a:cs typeface="Luminari"/>
              </a:rPr>
              <a:t>ja</a:t>
            </a:r>
            <a:r>
              <a:rPr lang="en-US" dirty="0">
                <a:cs typeface="Luminari"/>
              </a:rPr>
              <a:t> </a:t>
            </a:r>
            <a:r>
              <a:rPr lang="en-US" dirty="0" err="1">
                <a:cs typeface="Luminari"/>
              </a:rPr>
              <a:t>nimeää</a:t>
            </a:r>
            <a:r>
              <a:rPr lang="en-US" dirty="0">
                <a:cs typeface="Luminari"/>
              </a:rPr>
              <a:t> </a:t>
            </a:r>
            <a:r>
              <a:rPr lang="en-US" dirty="0" err="1">
                <a:cs typeface="Luminari"/>
              </a:rPr>
              <a:t>ilmiöitä</a:t>
            </a:r>
            <a:r>
              <a:rPr lang="en-US" dirty="0">
                <a:cs typeface="Luminari"/>
              </a:rPr>
              <a:t>, </a:t>
            </a:r>
            <a:r>
              <a:rPr lang="en-US" dirty="0" err="1">
                <a:cs typeface="Luminari"/>
              </a:rPr>
              <a:t>osaa</a:t>
            </a:r>
            <a:r>
              <a:rPr lang="en-US" dirty="0">
                <a:cs typeface="Luminari"/>
              </a:rPr>
              <a:t> </a:t>
            </a:r>
            <a:r>
              <a:rPr lang="en-US" dirty="0" err="1">
                <a:cs typeface="Luminari"/>
              </a:rPr>
              <a:t>luetella</a:t>
            </a:r>
            <a:r>
              <a:rPr lang="en-US" dirty="0">
                <a:cs typeface="Luminari"/>
              </a:rPr>
              <a:t> </a:t>
            </a:r>
            <a:r>
              <a:rPr lang="en-US" dirty="0" err="1">
                <a:cs typeface="Luminari"/>
              </a:rPr>
              <a:t>ulkomuistista</a:t>
            </a:r>
            <a:endParaRPr lang="en-US" dirty="0">
              <a:cs typeface="Luminari"/>
            </a:endParaRPr>
          </a:p>
          <a:p>
            <a:pPr fontAlgn="base"/>
            <a:r>
              <a:rPr lang="en-US" b="1" u="sng" dirty="0" err="1">
                <a:solidFill>
                  <a:srgbClr val="F96A1B"/>
                </a:solidFill>
                <a:cs typeface="Luminari"/>
              </a:rPr>
              <a:t>ymmärtäminen</a:t>
            </a:r>
            <a:r>
              <a:rPr lang="en-US" dirty="0">
                <a:cs typeface="Luminari"/>
              </a:rPr>
              <a:t>: </a:t>
            </a:r>
            <a:r>
              <a:rPr lang="en-US" dirty="0" err="1">
                <a:cs typeface="Luminari"/>
              </a:rPr>
              <a:t>osaa</a:t>
            </a:r>
            <a:r>
              <a:rPr lang="en-US" dirty="0">
                <a:cs typeface="Luminari"/>
              </a:rPr>
              <a:t> </a:t>
            </a:r>
            <a:r>
              <a:rPr lang="en-US" dirty="0" err="1">
                <a:cs typeface="Luminari"/>
              </a:rPr>
              <a:t>selittää</a:t>
            </a:r>
            <a:r>
              <a:rPr lang="en-US" dirty="0">
                <a:cs typeface="Luminari"/>
              </a:rPr>
              <a:t> </a:t>
            </a:r>
            <a:r>
              <a:rPr lang="en-US" dirty="0" err="1">
                <a:cs typeface="Luminari"/>
              </a:rPr>
              <a:t>omin</a:t>
            </a:r>
            <a:r>
              <a:rPr lang="en-US" dirty="0">
                <a:cs typeface="Luminari"/>
              </a:rPr>
              <a:t> </a:t>
            </a:r>
            <a:r>
              <a:rPr lang="en-US" dirty="0" err="1">
                <a:cs typeface="Luminari"/>
              </a:rPr>
              <a:t>sanoin</a:t>
            </a:r>
            <a:r>
              <a:rPr lang="en-US" dirty="0">
                <a:cs typeface="Luminari"/>
              </a:rPr>
              <a:t> </a:t>
            </a:r>
            <a:r>
              <a:rPr lang="en-US" dirty="0" err="1">
                <a:cs typeface="Luminari"/>
              </a:rPr>
              <a:t>monivaiheisen</a:t>
            </a:r>
            <a:r>
              <a:rPr lang="en-US" dirty="0">
                <a:cs typeface="Luminari"/>
              </a:rPr>
              <a:t> </a:t>
            </a:r>
            <a:r>
              <a:rPr lang="en-US" dirty="0" err="1">
                <a:cs typeface="Luminari"/>
              </a:rPr>
              <a:t>tehtävän</a:t>
            </a:r>
            <a:r>
              <a:rPr lang="en-US" dirty="0">
                <a:cs typeface="Luminari"/>
              </a:rPr>
              <a:t> </a:t>
            </a:r>
            <a:r>
              <a:rPr lang="en-US" dirty="0" err="1">
                <a:cs typeface="Luminari"/>
              </a:rPr>
              <a:t>suoritusvaiheet</a:t>
            </a:r>
            <a:endParaRPr lang="en-US" dirty="0">
              <a:cs typeface="Luminari"/>
            </a:endParaRPr>
          </a:p>
          <a:p>
            <a:pPr fontAlgn="base"/>
            <a:r>
              <a:rPr lang="en-US" b="1" u="sng" dirty="0" err="1">
                <a:solidFill>
                  <a:srgbClr val="F96A1B"/>
                </a:solidFill>
                <a:cs typeface="Luminari"/>
              </a:rPr>
              <a:t>soveltaminen</a:t>
            </a:r>
            <a:r>
              <a:rPr lang="en-US" dirty="0">
                <a:cs typeface="Luminari"/>
              </a:rPr>
              <a:t>: </a:t>
            </a:r>
            <a:r>
              <a:rPr lang="en-US" dirty="0" err="1">
                <a:cs typeface="Luminari"/>
              </a:rPr>
              <a:t>osa</a:t>
            </a:r>
            <a:r>
              <a:rPr lang="en-US" dirty="0">
                <a:cs typeface="Luminari"/>
              </a:rPr>
              <a:t> </a:t>
            </a:r>
            <a:r>
              <a:rPr lang="en-US" dirty="0" err="1">
                <a:cs typeface="Luminari"/>
              </a:rPr>
              <a:t>käyttää</a:t>
            </a:r>
            <a:r>
              <a:rPr lang="en-US" dirty="0">
                <a:cs typeface="Luminari"/>
              </a:rPr>
              <a:t> </a:t>
            </a:r>
            <a:r>
              <a:rPr lang="en-US" dirty="0" err="1">
                <a:cs typeface="Luminari"/>
              </a:rPr>
              <a:t>ja</a:t>
            </a:r>
            <a:r>
              <a:rPr lang="en-US" dirty="0">
                <a:cs typeface="Luminari"/>
              </a:rPr>
              <a:t> </a:t>
            </a:r>
            <a:r>
              <a:rPr lang="en-US" dirty="0" err="1">
                <a:cs typeface="Luminari"/>
              </a:rPr>
              <a:t>soveltaa</a:t>
            </a:r>
            <a:r>
              <a:rPr lang="en-US" dirty="0">
                <a:cs typeface="Luminari"/>
              </a:rPr>
              <a:t> </a:t>
            </a:r>
            <a:r>
              <a:rPr lang="en-US" dirty="0" err="1">
                <a:cs typeface="Luminari"/>
              </a:rPr>
              <a:t>tietoa</a:t>
            </a:r>
            <a:r>
              <a:rPr lang="en-US" dirty="0">
                <a:cs typeface="Luminari"/>
              </a:rPr>
              <a:t> </a:t>
            </a:r>
            <a:r>
              <a:rPr lang="en-US" dirty="0" err="1">
                <a:cs typeface="Luminari"/>
              </a:rPr>
              <a:t>uusissa</a:t>
            </a:r>
            <a:r>
              <a:rPr lang="en-US" dirty="0">
                <a:cs typeface="Luminari"/>
              </a:rPr>
              <a:t> </a:t>
            </a:r>
            <a:r>
              <a:rPr lang="en-US" dirty="0" err="1">
                <a:cs typeface="Luminari"/>
              </a:rPr>
              <a:t>tilanteissa</a:t>
            </a:r>
            <a:endParaRPr lang="en-US" dirty="0">
              <a:cs typeface="Luminari"/>
            </a:endParaRPr>
          </a:p>
          <a:p>
            <a:pPr fontAlgn="base"/>
            <a:r>
              <a:rPr lang="en-US" b="1" u="sng" dirty="0" err="1">
                <a:solidFill>
                  <a:srgbClr val="F96A1B"/>
                </a:solidFill>
                <a:cs typeface="Luminari"/>
              </a:rPr>
              <a:t>analyysi</a:t>
            </a:r>
            <a:r>
              <a:rPr lang="en-US" dirty="0">
                <a:cs typeface="Luminari"/>
              </a:rPr>
              <a:t>: </a:t>
            </a:r>
            <a:r>
              <a:rPr lang="en-US" dirty="0" err="1">
                <a:cs typeface="Luminari"/>
              </a:rPr>
              <a:t>osaa</a:t>
            </a:r>
            <a:r>
              <a:rPr lang="en-US" dirty="0">
                <a:cs typeface="Luminari"/>
              </a:rPr>
              <a:t> </a:t>
            </a:r>
            <a:r>
              <a:rPr lang="en-US" dirty="0" err="1">
                <a:cs typeface="Luminari"/>
              </a:rPr>
              <a:t>erotella</a:t>
            </a:r>
            <a:r>
              <a:rPr lang="en-US" dirty="0">
                <a:cs typeface="Luminari"/>
              </a:rPr>
              <a:t> </a:t>
            </a:r>
            <a:r>
              <a:rPr lang="en-US" dirty="0" err="1">
                <a:cs typeface="Luminari"/>
              </a:rPr>
              <a:t>kokonaisuudesta</a:t>
            </a:r>
            <a:r>
              <a:rPr lang="en-US" dirty="0">
                <a:cs typeface="Luminari"/>
              </a:rPr>
              <a:t> </a:t>
            </a:r>
            <a:r>
              <a:rPr lang="en-US" dirty="0" err="1">
                <a:cs typeface="Luminari"/>
              </a:rPr>
              <a:t>osia</a:t>
            </a:r>
            <a:r>
              <a:rPr lang="en-US" dirty="0">
                <a:cs typeface="Luminari"/>
              </a:rPr>
              <a:t>, </a:t>
            </a:r>
            <a:r>
              <a:rPr lang="en-US" dirty="0" err="1">
                <a:cs typeface="Luminari"/>
              </a:rPr>
              <a:t>jotta</a:t>
            </a:r>
            <a:r>
              <a:rPr lang="en-US" dirty="0">
                <a:cs typeface="Luminari"/>
              </a:rPr>
              <a:t> </a:t>
            </a:r>
            <a:r>
              <a:rPr lang="en-US" dirty="0" err="1">
                <a:cs typeface="Luminari"/>
              </a:rPr>
              <a:t>ymmärtää</a:t>
            </a:r>
            <a:r>
              <a:rPr lang="en-US" dirty="0">
                <a:cs typeface="Luminari"/>
              </a:rPr>
              <a:t> </a:t>
            </a:r>
            <a:r>
              <a:rPr lang="en-US" dirty="0" err="1">
                <a:cs typeface="Luminari"/>
              </a:rPr>
              <a:t>kokonaisuuden</a:t>
            </a:r>
            <a:r>
              <a:rPr lang="en-US" dirty="0">
                <a:cs typeface="Luminari"/>
              </a:rPr>
              <a:t> </a:t>
            </a:r>
            <a:r>
              <a:rPr lang="en-US" dirty="0" err="1">
                <a:cs typeface="Luminari"/>
              </a:rPr>
              <a:t>rakenteen</a:t>
            </a:r>
            <a:endParaRPr lang="en-US" dirty="0">
              <a:cs typeface="Luminari"/>
            </a:endParaRPr>
          </a:p>
          <a:p>
            <a:pPr fontAlgn="base"/>
            <a:r>
              <a:rPr lang="en-US" b="1" u="sng" dirty="0" err="1">
                <a:solidFill>
                  <a:srgbClr val="F96A1B"/>
                </a:solidFill>
                <a:cs typeface="Luminari"/>
              </a:rPr>
              <a:t>arvottaminen</a:t>
            </a:r>
            <a:r>
              <a:rPr lang="en-US" dirty="0">
                <a:cs typeface="Luminari"/>
              </a:rPr>
              <a:t>: </a:t>
            </a:r>
            <a:r>
              <a:rPr lang="en-US" dirty="0" err="1">
                <a:cs typeface="Luminari"/>
              </a:rPr>
              <a:t>osaa</a:t>
            </a:r>
            <a:r>
              <a:rPr lang="en-US" dirty="0">
                <a:cs typeface="Luminari"/>
              </a:rPr>
              <a:t> </a:t>
            </a:r>
            <a:r>
              <a:rPr lang="en-US" dirty="0" err="1">
                <a:cs typeface="Luminari"/>
              </a:rPr>
              <a:t>tehdä</a:t>
            </a:r>
            <a:r>
              <a:rPr lang="en-US" dirty="0">
                <a:cs typeface="Luminari"/>
              </a:rPr>
              <a:t> </a:t>
            </a:r>
            <a:r>
              <a:rPr lang="en-US" dirty="0" err="1">
                <a:cs typeface="Luminari"/>
              </a:rPr>
              <a:t>arvioita</a:t>
            </a:r>
            <a:r>
              <a:rPr lang="en-US" dirty="0">
                <a:cs typeface="Luminari"/>
              </a:rPr>
              <a:t> </a:t>
            </a:r>
            <a:r>
              <a:rPr lang="en-US" dirty="0" err="1">
                <a:cs typeface="Luminari"/>
              </a:rPr>
              <a:t>materiaalin</a:t>
            </a:r>
            <a:r>
              <a:rPr lang="en-US" dirty="0">
                <a:cs typeface="Luminari"/>
              </a:rPr>
              <a:t> </a:t>
            </a:r>
            <a:r>
              <a:rPr lang="en-US" dirty="0" err="1">
                <a:cs typeface="Luminari"/>
              </a:rPr>
              <a:t>merkityksestä</a:t>
            </a:r>
            <a:r>
              <a:rPr lang="en-US" dirty="0">
                <a:cs typeface="Luminari"/>
              </a:rPr>
              <a:t> </a:t>
            </a:r>
            <a:r>
              <a:rPr lang="en-US" dirty="0" err="1">
                <a:cs typeface="Luminari"/>
              </a:rPr>
              <a:t>ja</a:t>
            </a:r>
            <a:r>
              <a:rPr lang="en-US" dirty="0">
                <a:cs typeface="Luminari"/>
              </a:rPr>
              <a:t> </a:t>
            </a:r>
            <a:r>
              <a:rPr lang="en-US" dirty="0" err="1">
                <a:cs typeface="Luminari"/>
              </a:rPr>
              <a:t>arvosta</a:t>
            </a:r>
            <a:endParaRPr lang="en-US" dirty="0">
              <a:cs typeface="Luminari"/>
            </a:endParaRPr>
          </a:p>
          <a:p>
            <a:pPr fontAlgn="base"/>
            <a:r>
              <a:rPr lang="en-US" b="1" u="sng" dirty="0" err="1">
                <a:solidFill>
                  <a:srgbClr val="F96A1B"/>
                </a:solidFill>
                <a:cs typeface="Luminari"/>
              </a:rPr>
              <a:t>luominen</a:t>
            </a:r>
            <a:r>
              <a:rPr lang="en-US" dirty="0">
                <a:cs typeface="Luminari"/>
              </a:rPr>
              <a:t>: </a:t>
            </a:r>
            <a:r>
              <a:rPr lang="en-US" dirty="0" err="1">
                <a:cs typeface="Luminari"/>
              </a:rPr>
              <a:t>osaa</a:t>
            </a:r>
            <a:r>
              <a:rPr lang="en-US" dirty="0">
                <a:cs typeface="Luminari"/>
              </a:rPr>
              <a:t> </a:t>
            </a:r>
            <a:r>
              <a:rPr lang="en-US" dirty="0" err="1">
                <a:cs typeface="Luminari"/>
              </a:rPr>
              <a:t>yhdistää</a:t>
            </a:r>
            <a:r>
              <a:rPr lang="en-US" dirty="0">
                <a:cs typeface="Luminari"/>
              </a:rPr>
              <a:t> </a:t>
            </a:r>
            <a:r>
              <a:rPr lang="en-US" dirty="0" err="1">
                <a:cs typeface="Luminari"/>
              </a:rPr>
              <a:t>osia</a:t>
            </a:r>
            <a:r>
              <a:rPr lang="en-US" dirty="0">
                <a:cs typeface="Luminari"/>
              </a:rPr>
              <a:t> </a:t>
            </a:r>
            <a:r>
              <a:rPr lang="en-US" dirty="0" err="1">
                <a:cs typeface="Luminari"/>
              </a:rPr>
              <a:t>luodakseen</a:t>
            </a:r>
            <a:r>
              <a:rPr lang="en-US" dirty="0">
                <a:cs typeface="Luminari"/>
              </a:rPr>
              <a:t> </a:t>
            </a:r>
            <a:r>
              <a:rPr lang="en-US" dirty="0" err="1">
                <a:cs typeface="Luminari"/>
              </a:rPr>
              <a:t>uuden</a:t>
            </a:r>
            <a:r>
              <a:rPr lang="en-US" dirty="0">
                <a:cs typeface="Luminari"/>
              </a:rPr>
              <a:t> </a:t>
            </a:r>
            <a:r>
              <a:rPr lang="en-US" dirty="0" err="1">
                <a:cs typeface="Luminari"/>
              </a:rPr>
              <a:t>kokonaisuuden</a:t>
            </a:r>
            <a:endParaRPr lang="en-US" dirty="0">
              <a:cs typeface="Luminari"/>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Tree>
    <p:extLst>
      <p:ext uri="{BB962C8B-B14F-4D97-AF65-F5344CB8AC3E}">
        <p14:creationId xmlns:p14="http://schemas.microsoft.com/office/powerpoint/2010/main" val="215107600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8487" y="1121904"/>
            <a:ext cx="8321264" cy="5338223"/>
          </a:xfrm>
        </p:spPr>
        <p:txBody>
          <a:bodyPr>
            <a:noAutofit/>
          </a:bodyPr>
          <a:lstStyle/>
          <a:p>
            <a:pPr marL="68580" indent="0">
              <a:buNone/>
            </a:pPr>
            <a:r>
              <a:rPr lang="en-US" dirty="0" err="1">
                <a:solidFill>
                  <a:srgbClr val="AE0606"/>
                </a:solidFill>
                <a:cs typeface="Luminari"/>
              </a:rPr>
              <a:t>Affektiiviset</a:t>
            </a:r>
            <a:r>
              <a:rPr lang="en-US" dirty="0">
                <a:solidFill>
                  <a:srgbClr val="AE0606"/>
                </a:solidFill>
                <a:cs typeface="Luminari"/>
              </a:rPr>
              <a:t> </a:t>
            </a:r>
            <a:r>
              <a:rPr lang="en-US" dirty="0" err="1">
                <a:solidFill>
                  <a:srgbClr val="AE0606"/>
                </a:solidFill>
                <a:cs typeface="Luminari"/>
              </a:rPr>
              <a:t>tavoitteet</a:t>
            </a:r>
            <a:endParaRPr lang="en-US" dirty="0">
              <a:solidFill>
                <a:srgbClr val="AE0606"/>
              </a:solidFill>
              <a:cs typeface="Luminari"/>
            </a:endParaRPr>
          </a:p>
          <a:p>
            <a:pPr fontAlgn="base"/>
            <a:r>
              <a:rPr lang="en-US" b="1" u="sng" dirty="0" err="1">
                <a:solidFill>
                  <a:srgbClr val="F96A1B"/>
                </a:solidFill>
                <a:cs typeface="Luminari"/>
              </a:rPr>
              <a:t>vastaanottaminen</a:t>
            </a:r>
            <a:r>
              <a:rPr lang="en-US" dirty="0">
                <a:cs typeface="Luminari"/>
              </a:rPr>
              <a:t>: </a:t>
            </a:r>
            <a:r>
              <a:rPr lang="en-US" dirty="0" err="1">
                <a:cs typeface="Luminari"/>
              </a:rPr>
              <a:t>kuunteleminen</a:t>
            </a:r>
            <a:r>
              <a:rPr lang="en-US" dirty="0">
                <a:cs typeface="Luminari"/>
              </a:rPr>
              <a:t>, </a:t>
            </a:r>
            <a:r>
              <a:rPr lang="en-US" dirty="0" err="1">
                <a:cs typeface="Luminari"/>
              </a:rPr>
              <a:t>valikoiva</a:t>
            </a:r>
            <a:r>
              <a:rPr lang="en-US" dirty="0">
                <a:cs typeface="Luminari"/>
              </a:rPr>
              <a:t> </a:t>
            </a:r>
            <a:r>
              <a:rPr lang="en-US" dirty="0" err="1">
                <a:cs typeface="Luminari"/>
              </a:rPr>
              <a:t>huomion</a:t>
            </a:r>
            <a:r>
              <a:rPr lang="en-US" dirty="0">
                <a:cs typeface="Luminari"/>
              </a:rPr>
              <a:t> </a:t>
            </a:r>
            <a:r>
              <a:rPr lang="en-US" dirty="0" err="1">
                <a:cs typeface="Luminari"/>
              </a:rPr>
              <a:t>suuntaaminen</a:t>
            </a:r>
            <a:endParaRPr lang="en-US" dirty="0">
              <a:cs typeface="Luminari"/>
            </a:endParaRPr>
          </a:p>
          <a:p>
            <a:pPr fontAlgn="base"/>
            <a:r>
              <a:rPr lang="en-US" b="1" u="sng" dirty="0" err="1">
                <a:solidFill>
                  <a:srgbClr val="F96A1B"/>
                </a:solidFill>
                <a:cs typeface="Luminari"/>
              </a:rPr>
              <a:t>vastaaminen</a:t>
            </a:r>
            <a:r>
              <a:rPr lang="en-US" dirty="0">
                <a:cs typeface="Luminari"/>
              </a:rPr>
              <a:t>: </a:t>
            </a:r>
            <a:r>
              <a:rPr lang="en-US" dirty="0" err="1">
                <a:cs typeface="Luminari"/>
              </a:rPr>
              <a:t>aktiivinen</a:t>
            </a:r>
            <a:r>
              <a:rPr lang="en-US" dirty="0">
                <a:cs typeface="Luminari"/>
              </a:rPr>
              <a:t> </a:t>
            </a:r>
            <a:r>
              <a:rPr lang="en-US" dirty="0" err="1">
                <a:cs typeface="Luminari"/>
              </a:rPr>
              <a:t>osallistuminen</a:t>
            </a:r>
            <a:r>
              <a:rPr lang="en-US" dirty="0">
                <a:cs typeface="Luminari"/>
              </a:rPr>
              <a:t>, </a:t>
            </a:r>
            <a:r>
              <a:rPr lang="en-US" dirty="0" err="1">
                <a:cs typeface="Luminari"/>
              </a:rPr>
              <a:t>kyselee</a:t>
            </a:r>
            <a:r>
              <a:rPr lang="en-US" dirty="0">
                <a:cs typeface="Luminari"/>
              </a:rPr>
              <a:t> </a:t>
            </a:r>
            <a:r>
              <a:rPr lang="en-US" dirty="0" err="1">
                <a:cs typeface="Luminari"/>
              </a:rPr>
              <a:t>ja</a:t>
            </a:r>
            <a:r>
              <a:rPr lang="en-US" dirty="0">
                <a:cs typeface="Luminari"/>
              </a:rPr>
              <a:t> </a:t>
            </a:r>
            <a:r>
              <a:rPr lang="en-US" dirty="0" err="1">
                <a:cs typeface="Luminari"/>
              </a:rPr>
              <a:t>kyseenalaistaa</a:t>
            </a:r>
            <a:r>
              <a:rPr lang="en-US" dirty="0">
                <a:cs typeface="Luminari"/>
              </a:rPr>
              <a:t> </a:t>
            </a:r>
            <a:r>
              <a:rPr lang="en-US" dirty="0" err="1">
                <a:cs typeface="Luminari"/>
              </a:rPr>
              <a:t>oppiakseen</a:t>
            </a:r>
            <a:r>
              <a:rPr lang="en-US" dirty="0">
                <a:cs typeface="Luminari"/>
              </a:rPr>
              <a:t> </a:t>
            </a:r>
            <a:r>
              <a:rPr lang="en-US" dirty="0" err="1">
                <a:cs typeface="Luminari"/>
              </a:rPr>
              <a:t>paremmin</a:t>
            </a:r>
            <a:r>
              <a:rPr lang="en-US" dirty="0">
                <a:cs typeface="Luminari"/>
              </a:rPr>
              <a:t> </a:t>
            </a:r>
            <a:r>
              <a:rPr lang="en-US" dirty="0" err="1">
                <a:cs typeface="Luminari"/>
              </a:rPr>
              <a:t>ymmärtämään</a:t>
            </a:r>
            <a:r>
              <a:rPr lang="en-US" dirty="0">
                <a:cs typeface="Luminari"/>
              </a:rPr>
              <a:t> </a:t>
            </a:r>
            <a:r>
              <a:rPr lang="en-US" dirty="0" err="1">
                <a:cs typeface="Luminari"/>
              </a:rPr>
              <a:t>ilmiöitä</a:t>
            </a:r>
            <a:endParaRPr lang="en-US" dirty="0">
              <a:cs typeface="Luminari"/>
            </a:endParaRPr>
          </a:p>
          <a:p>
            <a:pPr fontAlgn="base"/>
            <a:r>
              <a:rPr lang="en-US" b="1" u="sng" dirty="0" err="1">
                <a:solidFill>
                  <a:srgbClr val="F96A1B"/>
                </a:solidFill>
                <a:cs typeface="Luminari"/>
              </a:rPr>
              <a:t>arvostaminen</a:t>
            </a:r>
            <a:r>
              <a:rPr lang="en-US" sz="2000" dirty="0">
                <a:cs typeface="Luminari"/>
              </a:rPr>
              <a:t>: </a:t>
            </a:r>
            <a:r>
              <a:rPr lang="en-US" sz="2000" dirty="0" err="1">
                <a:cs typeface="Luminari"/>
              </a:rPr>
              <a:t>sitoutuminen</a:t>
            </a:r>
            <a:r>
              <a:rPr lang="en-US" sz="2000" dirty="0">
                <a:cs typeface="Luminari"/>
              </a:rPr>
              <a:t>, </a:t>
            </a:r>
            <a:r>
              <a:rPr lang="en-US" sz="2000" dirty="0" err="1">
                <a:cs typeface="Luminari"/>
              </a:rPr>
              <a:t>arvokokonaisuuden</a:t>
            </a:r>
            <a:r>
              <a:rPr lang="en-US" sz="2000" dirty="0">
                <a:cs typeface="Luminari"/>
              </a:rPr>
              <a:t> </a:t>
            </a:r>
            <a:r>
              <a:rPr lang="en-US" sz="2000" dirty="0" err="1">
                <a:cs typeface="Luminari"/>
              </a:rPr>
              <a:t>sisäistäminen</a:t>
            </a:r>
            <a:endParaRPr lang="en-US" dirty="0">
              <a:cs typeface="Luminari"/>
            </a:endParaRPr>
          </a:p>
          <a:p>
            <a:pPr fontAlgn="base"/>
            <a:r>
              <a:rPr lang="en-US" b="1" u="sng" dirty="0" err="1">
                <a:solidFill>
                  <a:srgbClr val="F96A1B"/>
                </a:solidFill>
                <a:cs typeface="Luminari"/>
              </a:rPr>
              <a:t>organisoituminen</a:t>
            </a:r>
            <a:r>
              <a:rPr lang="en-US" sz="2000" dirty="0">
                <a:cs typeface="Luminari"/>
              </a:rPr>
              <a:t>: </a:t>
            </a:r>
            <a:r>
              <a:rPr lang="en-US" sz="2000" dirty="0" err="1">
                <a:cs typeface="Luminari"/>
              </a:rPr>
              <a:t>erilaisten</a:t>
            </a:r>
            <a:r>
              <a:rPr lang="en-US" sz="2000" dirty="0">
                <a:cs typeface="Luminari"/>
              </a:rPr>
              <a:t> </a:t>
            </a:r>
            <a:r>
              <a:rPr lang="en-US" sz="2000" dirty="0" err="1">
                <a:cs typeface="Luminari"/>
              </a:rPr>
              <a:t>arvojen</a:t>
            </a:r>
            <a:r>
              <a:rPr lang="en-US" sz="2000" dirty="0">
                <a:cs typeface="Luminari"/>
              </a:rPr>
              <a:t> </a:t>
            </a:r>
            <a:r>
              <a:rPr lang="en-US" sz="2000" dirty="0" err="1">
                <a:cs typeface="Luminari"/>
              </a:rPr>
              <a:t>rinnastaminen</a:t>
            </a:r>
            <a:r>
              <a:rPr lang="en-US" sz="2000" dirty="0">
                <a:cs typeface="Luminari"/>
              </a:rPr>
              <a:t> </a:t>
            </a:r>
            <a:r>
              <a:rPr lang="en-US" sz="2000" dirty="0" err="1">
                <a:cs typeface="Luminari"/>
              </a:rPr>
              <a:t>ja</a:t>
            </a:r>
            <a:r>
              <a:rPr lang="en-US" sz="2000" dirty="0">
                <a:cs typeface="Luminari"/>
              </a:rPr>
              <a:t> </a:t>
            </a:r>
            <a:r>
              <a:rPr lang="en-US" sz="2000" dirty="0" err="1">
                <a:cs typeface="Luminari"/>
              </a:rPr>
              <a:t>suhteuttaminen</a:t>
            </a:r>
            <a:endParaRPr lang="en-US" sz="2000" dirty="0">
              <a:cs typeface="Luminari"/>
            </a:endParaRPr>
          </a:p>
          <a:p>
            <a:pPr fontAlgn="base"/>
            <a:r>
              <a:rPr lang="en-US" b="1" u="sng" dirty="0" err="1">
                <a:solidFill>
                  <a:srgbClr val="F96A1B"/>
                </a:solidFill>
                <a:cs typeface="Luminari"/>
              </a:rPr>
              <a:t>arvojen</a:t>
            </a:r>
            <a:r>
              <a:rPr lang="en-US" b="1" u="sng" dirty="0">
                <a:solidFill>
                  <a:srgbClr val="F96A1B"/>
                </a:solidFill>
                <a:cs typeface="Luminari"/>
              </a:rPr>
              <a:t> </a:t>
            </a:r>
            <a:r>
              <a:rPr lang="en-US" b="1" u="sng" dirty="0" err="1">
                <a:solidFill>
                  <a:srgbClr val="F96A1B"/>
                </a:solidFill>
                <a:cs typeface="Luminari"/>
              </a:rPr>
              <a:t>sisäistäminen</a:t>
            </a:r>
            <a:r>
              <a:rPr lang="en-US" sz="2000" dirty="0">
                <a:cs typeface="Luminari"/>
              </a:rPr>
              <a:t>: </a:t>
            </a:r>
            <a:r>
              <a:rPr lang="en-US" sz="2000" dirty="0" err="1">
                <a:cs typeface="Luminari"/>
              </a:rPr>
              <a:t>arvojen</a:t>
            </a:r>
            <a:r>
              <a:rPr lang="en-US" sz="2000" dirty="0">
                <a:cs typeface="Luminari"/>
              </a:rPr>
              <a:t> </a:t>
            </a:r>
            <a:r>
              <a:rPr lang="en-US" sz="2000" dirty="0" err="1">
                <a:cs typeface="Luminari"/>
              </a:rPr>
              <a:t>kokonaisuus</a:t>
            </a:r>
            <a:r>
              <a:rPr lang="en-US" sz="2000" dirty="0">
                <a:cs typeface="Luminari"/>
              </a:rPr>
              <a:t>, </a:t>
            </a:r>
            <a:r>
              <a:rPr lang="en-US" sz="2000" dirty="0" err="1">
                <a:cs typeface="Luminari"/>
              </a:rPr>
              <a:t>joka</a:t>
            </a:r>
            <a:r>
              <a:rPr lang="en-US" sz="2000" dirty="0">
                <a:cs typeface="Luminari"/>
              </a:rPr>
              <a:t> </a:t>
            </a:r>
            <a:r>
              <a:rPr lang="en-US" sz="2000" dirty="0" err="1">
                <a:cs typeface="Luminari"/>
              </a:rPr>
              <a:t>ohjaa</a:t>
            </a:r>
            <a:r>
              <a:rPr lang="en-US" sz="2000" dirty="0">
                <a:cs typeface="Luminari"/>
              </a:rPr>
              <a:t> </a:t>
            </a:r>
            <a:r>
              <a:rPr lang="en-US" sz="2000" dirty="0" err="1">
                <a:cs typeface="Luminari"/>
              </a:rPr>
              <a:t>toimintaa</a:t>
            </a:r>
            <a:r>
              <a:rPr lang="en-US" sz="2000" dirty="0">
                <a:cs typeface="Luminari"/>
              </a:rPr>
              <a:t> </a:t>
            </a:r>
            <a:r>
              <a:rPr lang="en-US" sz="2000" dirty="0" err="1">
                <a:cs typeface="Luminari"/>
              </a:rPr>
              <a:t>ja</a:t>
            </a:r>
            <a:r>
              <a:rPr lang="en-US" sz="2000" dirty="0">
                <a:cs typeface="Luminari"/>
              </a:rPr>
              <a:t> </a:t>
            </a:r>
            <a:r>
              <a:rPr lang="en-US" sz="2000" dirty="0" err="1">
                <a:cs typeface="Luminari"/>
              </a:rPr>
              <a:t>käyttäytymistä</a:t>
            </a:r>
            <a:r>
              <a:rPr lang="en-US" sz="2000" dirty="0">
                <a:cs typeface="Luminari"/>
              </a:rPr>
              <a:t>, </a:t>
            </a:r>
            <a:r>
              <a:rPr lang="en-US" sz="2000" dirty="0" err="1">
                <a:cs typeface="Luminari"/>
              </a:rPr>
              <a:t>toiminta</a:t>
            </a:r>
            <a:r>
              <a:rPr lang="en-US" sz="2000" dirty="0">
                <a:cs typeface="Luminari"/>
              </a:rPr>
              <a:t> on </a:t>
            </a:r>
            <a:r>
              <a:rPr lang="en-US" sz="2000" dirty="0" err="1">
                <a:cs typeface="Luminari"/>
              </a:rPr>
              <a:t>pysyvää</a:t>
            </a:r>
            <a:r>
              <a:rPr lang="en-US" sz="2000" dirty="0">
                <a:cs typeface="Luminari"/>
              </a:rPr>
              <a:t> </a:t>
            </a:r>
            <a:r>
              <a:rPr lang="en-US" sz="2000" dirty="0" err="1">
                <a:cs typeface="Luminari"/>
              </a:rPr>
              <a:t>ja</a:t>
            </a:r>
            <a:r>
              <a:rPr lang="en-US" sz="2000" dirty="0">
                <a:cs typeface="Luminari"/>
              </a:rPr>
              <a:t> </a:t>
            </a:r>
            <a:r>
              <a:rPr lang="en-US" sz="2000" dirty="0" err="1">
                <a:cs typeface="Luminari"/>
              </a:rPr>
              <a:t>ennustettavaa</a:t>
            </a:r>
            <a:r>
              <a:rPr lang="en-US" sz="2000" dirty="0">
                <a:cs typeface="Luminari"/>
              </a:rPr>
              <a:t>, </a:t>
            </a:r>
            <a:r>
              <a:rPr lang="en-US" sz="2000" dirty="0" err="1">
                <a:cs typeface="Luminari"/>
              </a:rPr>
              <a:t>uuden</a:t>
            </a:r>
            <a:r>
              <a:rPr lang="en-US" sz="2000" dirty="0">
                <a:cs typeface="Luminari"/>
              </a:rPr>
              <a:t> </a:t>
            </a:r>
            <a:r>
              <a:rPr lang="en-US" sz="2000" dirty="0" err="1">
                <a:cs typeface="Luminari"/>
              </a:rPr>
              <a:t>tiedon</a:t>
            </a:r>
            <a:r>
              <a:rPr lang="en-US" sz="2000" dirty="0">
                <a:cs typeface="Luminari"/>
              </a:rPr>
              <a:t> </a:t>
            </a:r>
            <a:r>
              <a:rPr lang="en-US" sz="2000" dirty="0" err="1">
                <a:cs typeface="Luminari"/>
              </a:rPr>
              <a:t>valossa</a:t>
            </a:r>
            <a:r>
              <a:rPr lang="en-US" sz="2000" dirty="0">
                <a:cs typeface="Luminari"/>
              </a:rPr>
              <a:t> </a:t>
            </a:r>
            <a:r>
              <a:rPr lang="en-US" sz="2000" dirty="0" err="1">
                <a:cs typeface="Luminari"/>
              </a:rPr>
              <a:t>arvokokonaisuutta</a:t>
            </a:r>
            <a:r>
              <a:rPr lang="en-US" sz="2000" dirty="0">
                <a:cs typeface="Luminari"/>
              </a:rPr>
              <a:t> </a:t>
            </a:r>
            <a:r>
              <a:rPr lang="en-US" sz="2000" dirty="0" err="1">
                <a:cs typeface="Luminari"/>
              </a:rPr>
              <a:t>voidaan</a:t>
            </a:r>
            <a:r>
              <a:rPr lang="en-US" sz="2000" dirty="0">
                <a:cs typeface="Luminari"/>
              </a:rPr>
              <a:t> </a:t>
            </a:r>
            <a:r>
              <a:rPr lang="en-US" sz="2000" dirty="0" err="1">
                <a:cs typeface="Luminari"/>
              </a:rPr>
              <a:t>arvioida</a:t>
            </a:r>
            <a:r>
              <a:rPr lang="en-US" sz="2000" dirty="0">
                <a:cs typeface="Luminari"/>
              </a:rPr>
              <a:t> </a:t>
            </a:r>
            <a:r>
              <a:rPr lang="en-US" sz="2000" dirty="0" err="1">
                <a:cs typeface="Luminari"/>
              </a:rPr>
              <a:t>ja</a:t>
            </a:r>
            <a:r>
              <a:rPr lang="en-US" sz="2000" dirty="0">
                <a:cs typeface="Luminari"/>
              </a:rPr>
              <a:t> </a:t>
            </a:r>
            <a:r>
              <a:rPr lang="en-US" sz="2000" dirty="0" err="1">
                <a:cs typeface="Luminari"/>
              </a:rPr>
              <a:t>muokata</a:t>
            </a:r>
            <a:endParaRPr lang="en-US" sz="2000" dirty="0">
              <a:solidFill>
                <a:schemeClr val="accent2"/>
              </a:solidFill>
              <a:cs typeface="Luminari"/>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Tree>
    <p:extLst>
      <p:ext uri="{BB962C8B-B14F-4D97-AF65-F5344CB8AC3E}">
        <p14:creationId xmlns:p14="http://schemas.microsoft.com/office/powerpoint/2010/main" val="24199648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641194"/>
            <a:ext cx="7388304" cy="2610130"/>
          </a:xfrm>
        </p:spPr>
        <p:txBody>
          <a:bodyPr>
            <a:noAutofit/>
          </a:bodyPr>
          <a:lstStyle/>
          <a:p>
            <a:pPr marL="68580" indent="0" algn="ctr">
              <a:buNone/>
            </a:pPr>
            <a:r>
              <a:rPr lang="fi-FI" sz="6600" dirty="0">
                <a:solidFill>
                  <a:srgbClr val="F5C201"/>
                </a:solidFill>
              </a:rPr>
              <a:t>h</a:t>
            </a:r>
            <a:r>
              <a:rPr lang="fi-FI" sz="6600" dirty="0" smtClean="0">
                <a:solidFill>
                  <a:srgbClr val="F5C201"/>
                </a:solidFill>
              </a:rPr>
              <a:t>uomioita nykykäytännöstä</a:t>
            </a:r>
            <a:endParaRPr lang="fi-FI" sz="6600" dirty="0">
              <a:solidFill>
                <a:srgbClr val="F5C201"/>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Tree>
    <p:extLst>
      <p:ext uri="{BB962C8B-B14F-4D97-AF65-F5344CB8AC3E}">
        <p14:creationId xmlns:p14="http://schemas.microsoft.com/office/powerpoint/2010/main" val="9717492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323652"/>
            <a:ext cx="6777317" cy="3230996"/>
          </a:xfrm>
        </p:spPr>
        <p:txBody>
          <a:bodyPr>
            <a:normAutofit/>
          </a:bodyPr>
          <a:lstStyle/>
          <a:p>
            <a:pPr marL="457200" lvl="1" indent="0" algn="ctr">
              <a:buNone/>
            </a:pPr>
            <a:r>
              <a:rPr lang="fi-FI" sz="7200" dirty="0">
                <a:solidFill>
                  <a:srgbClr val="AE0606"/>
                </a:solidFill>
              </a:rPr>
              <a:t>h</a:t>
            </a:r>
            <a:r>
              <a:rPr lang="fi-FI" sz="7200" dirty="0" smtClean="0">
                <a:solidFill>
                  <a:srgbClr val="AE0606"/>
                </a:solidFill>
              </a:rPr>
              <a:t>istorian havinaa</a:t>
            </a:r>
            <a:endParaRPr lang="fi-FI" sz="7200" dirty="0">
              <a:solidFill>
                <a:srgbClr val="AE0606"/>
              </a:solidFill>
            </a:endParaRPr>
          </a:p>
        </p:txBody>
      </p:sp>
      <p:sp>
        <p:nvSpPr>
          <p:cNvPr id="5" name="TextBox 4"/>
          <p:cNvSpPr txBox="1"/>
          <p:nvPr/>
        </p:nvSpPr>
        <p:spPr>
          <a:xfrm>
            <a:off x="4512471" y="117671"/>
            <a:ext cx="3708660" cy="369332"/>
          </a:xfrm>
          <a:prstGeom prst="rect">
            <a:avLst/>
          </a:prstGeom>
          <a:noFill/>
        </p:spPr>
        <p:txBody>
          <a:bodyPr wrap="square" rtlCol="0">
            <a:spAutoFit/>
          </a:bodyPr>
          <a:lstStyle/>
          <a:p>
            <a:pPr algn="r"/>
            <a:r>
              <a:rPr lang="en-US" dirty="0" err="1" smtClean="0">
                <a:solidFill>
                  <a:srgbClr val="AE0606"/>
                </a:solidFill>
              </a:rPr>
              <a:t>Pohjanmaa</a:t>
            </a:r>
            <a:r>
              <a:rPr lang="en-US" dirty="0" smtClean="0">
                <a:solidFill>
                  <a:srgbClr val="AE0606"/>
                </a:solidFill>
              </a:rPr>
              <a:t> 160817</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25100086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395" y="2140473"/>
            <a:ext cx="8467075" cy="4339725"/>
          </a:xfrm>
        </p:spPr>
        <p:txBody>
          <a:bodyPr>
            <a:normAutofit/>
          </a:bodyPr>
          <a:lstStyle/>
          <a:p>
            <a:pPr marL="0" indent="0">
              <a:buNone/>
            </a:pPr>
            <a:r>
              <a:rPr lang="fi-FI" dirty="0" smtClean="0">
                <a:solidFill>
                  <a:srgbClr val="F5C201"/>
                </a:solidFill>
              </a:rPr>
              <a:t>- </a:t>
            </a:r>
            <a:r>
              <a:rPr lang="fi-FI" sz="3500" dirty="0" smtClean="0">
                <a:solidFill>
                  <a:srgbClr val="AE0606"/>
                </a:solidFill>
              </a:rPr>
              <a:t>arvioinnin </a:t>
            </a:r>
            <a:r>
              <a:rPr lang="fi-FI" sz="3500" dirty="0">
                <a:solidFill>
                  <a:srgbClr val="AE0606"/>
                </a:solidFill>
              </a:rPr>
              <a:t>tavoitteet vaihtelevat</a:t>
            </a:r>
          </a:p>
          <a:p>
            <a:pPr marL="742950" lvl="1" indent="-285750">
              <a:buFontTx/>
              <a:buChar char="-"/>
            </a:pPr>
            <a:r>
              <a:rPr lang="fi-FI" sz="3000" dirty="0">
                <a:solidFill>
                  <a:srgbClr val="AE0606"/>
                </a:solidFill>
              </a:rPr>
              <a:t>oppimisen edellytysten tutkiminen, </a:t>
            </a:r>
            <a:r>
              <a:rPr lang="fi-FI" sz="3000" u="sng" dirty="0">
                <a:solidFill>
                  <a:srgbClr val="AE0606"/>
                </a:solidFill>
              </a:rPr>
              <a:t>diagnostinen arviointi</a:t>
            </a:r>
            <a:r>
              <a:rPr lang="fi-FI" sz="3000" dirty="0">
                <a:solidFill>
                  <a:srgbClr val="AE0606"/>
                </a:solidFill>
              </a:rPr>
              <a:t>, </a:t>
            </a:r>
            <a:r>
              <a:rPr lang="fi-FI" sz="3000" dirty="0" smtClean="0">
                <a:solidFill>
                  <a:srgbClr val="AE0606"/>
                </a:solidFill>
              </a:rPr>
              <a:t>esim. </a:t>
            </a:r>
            <a:r>
              <a:rPr lang="fi-FI" sz="3000" dirty="0">
                <a:solidFill>
                  <a:srgbClr val="AE0606"/>
                </a:solidFill>
              </a:rPr>
              <a:t>pääsykoe</a:t>
            </a:r>
          </a:p>
          <a:p>
            <a:pPr marL="742950" lvl="1" indent="-285750">
              <a:buFontTx/>
              <a:buChar char="-"/>
            </a:pPr>
            <a:r>
              <a:rPr lang="fi-FI" sz="3000" dirty="0">
                <a:solidFill>
                  <a:srgbClr val="AE0606"/>
                </a:solidFill>
              </a:rPr>
              <a:t>oppimisen </a:t>
            </a:r>
            <a:r>
              <a:rPr lang="fi-FI" sz="3000" dirty="0" smtClean="0">
                <a:solidFill>
                  <a:srgbClr val="AE0606"/>
                </a:solidFill>
              </a:rPr>
              <a:t>edistäminen, </a:t>
            </a:r>
            <a:r>
              <a:rPr lang="fi-FI" sz="3000" u="sng" dirty="0" smtClean="0">
                <a:solidFill>
                  <a:srgbClr val="AE0606"/>
                </a:solidFill>
              </a:rPr>
              <a:t>formatiivinen arviointi</a:t>
            </a:r>
            <a:endParaRPr lang="fi-FI" sz="3000" u="sng" dirty="0">
              <a:solidFill>
                <a:srgbClr val="AE0606"/>
              </a:solidFill>
            </a:endParaRPr>
          </a:p>
          <a:p>
            <a:pPr marL="742950" lvl="1" indent="-285750">
              <a:buFontTx/>
              <a:buChar char="-"/>
            </a:pPr>
            <a:r>
              <a:rPr lang="fi-FI" sz="3000" dirty="0">
                <a:solidFill>
                  <a:srgbClr val="AE0606"/>
                </a:solidFill>
              </a:rPr>
              <a:t>järjestykseen asettaminen, jatkon ennustaminen, </a:t>
            </a:r>
            <a:r>
              <a:rPr lang="fi-FI" sz="3000" dirty="0" smtClean="0">
                <a:solidFill>
                  <a:srgbClr val="AE0606"/>
                </a:solidFill>
              </a:rPr>
              <a:t>päättöarviointi, </a:t>
            </a:r>
            <a:r>
              <a:rPr lang="fi-FI" sz="3000" u="sng" dirty="0" smtClean="0">
                <a:solidFill>
                  <a:srgbClr val="AE0606"/>
                </a:solidFill>
              </a:rPr>
              <a:t>summatiivinen arviointi</a:t>
            </a:r>
            <a:endParaRPr lang="fi-FI" sz="3000" u="sng"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365563939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9755" y="2435563"/>
            <a:ext cx="8696392" cy="3946129"/>
          </a:xfrm>
        </p:spPr>
        <p:txBody>
          <a:bodyPr>
            <a:noAutofit/>
          </a:bodyPr>
          <a:lstStyle/>
          <a:p>
            <a:pPr marL="285750" indent="-285750">
              <a:buFontTx/>
              <a:buChar char="-"/>
            </a:pPr>
            <a:r>
              <a:rPr lang="fi-FI" sz="3600" dirty="0">
                <a:solidFill>
                  <a:srgbClr val="AE0606"/>
                </a:solidFill>
              </a:rPr>
              <a:t>musiikkioppilaitosten traditio</a:t>
            </a:r>
          </a:p>
          <a:p>
            <a:pPr marL="742950" lvl="1" indent="-285750">
              <a:buFontTx/>
              <a:buChar char="-"/>
            </a:pPr>
            <a:r>
              <a:rPr lang="fi-FI" sz="3200" dirty="0">
                <a:solidFill>
                  <a:srgbClr val="AE0606"/>
                </a:solidFill>
              </a:rPr>
              <a:t>arvosanat, numeroarviointi</a:t>
            </a:r>
          </a:p>
          <a:p>
            <a:pPr marL="742950" lvl="1" indent="-285750">
              <a:buFontTx/>
              <a:buChar char="-"/>
            </a:pPr>
            <a:r>
              <a:rPr lang="fi-FI" sz="3200" dirty="0">
                <a:solidFill>
                  <a:srgbClr val="AE0606"/>
                </a:solidFill>
              </a:rPr>
              <a:t>tasosuoritus, kurssitutkinto korostunut</a:t>
            </a:r>
          </a:p>
          <a:p>
            <a:pPr marL="742950" lvl="1" indent="-285750">
              <a:buFontTx/>
              <a:buChar char="-"/>
            </a:pPr>
            <a:r>
              <a:rPr lang="fi-FI" sz="3200" dirty="0" err="1">
                <a:solidFill>
                  <a:srgbClr val="AE0606"/>
                </a:solidFill>
              </a:rPr>
              <a:t>tasosuoritus”vaatimukset</a:t>
            </a:r>
            <a:r>
              <a:rPr lang="fi-FI" sz="3200" dirty="0">
                <a:solidFill>
                  <a:srgbClr val="AE0606"/>
                </a:solidFill>
              </a:rPr>
              <a:t>”, </a:t>
            </a:r>
            <a:r>
              <a:rPr lang="fi-FI" sz="3200" dirty="0" smtClean="0">
                <a:solidFill>
                  <a:srgbClr val="AE0606"/>
                </a:solidFill>
              </a:rPr>
              <a:t>ohjelmistoluettelot</a:t>
            </a:r>
          </a:p>
          <a:p>
            <a:pPr marL="742950" lvl="1" indent="-285750">
              <a:buFontTx/>
              <a:buChar char="-"/>
            </a:pPr>
            <a:r>
              <a:rPr lang="fi-FI" sz="3200" dirty="0">
                <a:solidFill>
                  <a:srgbClr val="AE0606"/>
                </a:solidFill>
              </a:rPr>
              <a:t>p</a:t>
            </a:r>
            <a:r>
              <a:rPr lang="fi-FI" sz="3200" dirty="0" smtClean="0">
                <a:solidFill>
                  <a:srgbClr val="AE0606"/>
                </a:solidFill>
              </a:rPr>
              <a:t>isteet =&gt; oppilaiden vertailu =&gt; järjestykseen asettaminen</a:t>
            </a:r>
            <a:endParaRPr lang="fi-FI" sz="32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238217334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5517" y="3176488"/>
            <a:ext cx="7800997" cy="2433400"/>
          </a:xfrm>
        </p:spPr>
        <p:txBody>
          <a:bodyPr>
            <a:noAutofit/>
          </a:bodyPr>
          <a:lstStyle/>
          <a:p>
            <a:pPr marL="285750" indent="-285750">
              <a:buFontTx/>
              <a:buChar char="-"/>
            </a:pPr>
            <a:r>
              <a:rPr lang="fi-FI" sz="3600" dirty="0">
                <a:solidFill>
                  <a:srgbClr val="AE0606"/>
                </a:solidFill>
              </a:rPr>
              <a:t>kriittisiä kohtia</a:t>
            </a:r>
          </a:p>
          <a:p>
            <a:pPr marL="742950" lvl="1" indent="-285750">
              <a:buFontTx/>
              <a:buChar char="-"/>
            </a:pPr>
            <a:r>
              <a:rPr lang="fi-FI" sz="3200" dirty="0">
                <a:solidFill>
                  <a:srgbClr val="AE0606"/>
                </a:solidFill>
              </a:rPr>
              <a:t>monen vuoden työn tiivistyminen yksittäiseen suoritukseen on psyykkisesti </a:t>
            </a:r>
            <a:r>
              <a:rPr lang="fi-FI" sz="3200" dirty="0" smtClean="0">
                <a:solidFill>
                  <a:srgbClr val="AE0606"/>
                </a:solidFill>
              </a:rPr>
              <a:t>kyseenalaista</a:t>
            </a:r>
            <a:endParaRPr lang="fi-FI" sz="32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3788838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5517" y="2183158"/>
            <a:ext cx="7800997" cy="4333894"/>
          </a:xfrm>
        </p:spPr>
        <p:txBody>
          <a:bodyPr>
            <a:noAutofit/>
          </a:bodyPr>
          <a:lstStyle/>
          <a:p>
            <a:pPr marL="285750" indent="-285750">
              <a:buFontTx/>
              <a:buChar char="-"/>
            </a:pPr>
            <a:r>
              <a:rPr lang="fi-FI" dirty="0">
                <a:solidFill>
                  <a:srgbClr val="AE0606"/>
                </a:solidFill>
              </a:rPr>
              <a:t>kriittisiä </a:t>
            </a:r>
            <a:r>
              <a:rPr lang="fi-FI" dirty="0" smtClean="0">
                <a:solidFill>
                  <a:srgbClr val="AE0606"/>
                </a:solidFill>
              </a:rPr>
              <a:t>kohtia</a:t>
            </a:r>
            <a:endParaRPr lang="fi-FI" dirty="0">
              <a:solidFill>
                <a:srgbClr val="AE0606"/>
              </a:solidFill>
            </a:endParaRPr>
          </a:p>
          <a:p>
            <a:pPr marL="742950" lvl="1" indent="-285750">
              <a:buFontTx/>
              <a:buChar char="-"/>
            </a:pPr>
            <a:r>
              <a:rPr lang="fi-FI" sz="2400" dirty="0">
                <a:solidFill>
                  <a:schemeClr val="accent2">
                    <a:lumMod val="75000"/>
                  </a:schemeClr>
                </a:solidFill>
                <a:latin typeface="Snell Roundhand"/>
                <a:cs typeface="Snell Roundhand"/>
              </a:rPr>
              <a:t>”</a:t>
            </a:r>
            <a:r>
              <a:rPr lang="fi-FI" sz="2400" dirty="0" err="1">
                <a:solidFill>
                  <a:schemeClr val="accent2">
                    <a:lumMod val="75000"/>
                  </a:schemeClr>
                </a:solidFill>
                <a:latin typeface="Snell Roundhand"/>
                <a:cs typeface="Snell Roundhand"/>
              </a:rPr>
              <a:t>Psyykillisessä</a:t>
            </a:r>
            <a:r>
              <a:rPr lang="fi-FI" sz="2400" dirty="0">
                <a:solidFill>
                  <a:schemeClr val="accent2">
                    <a:lumMod val="75000"/>
                  </a:schemeClr>
                </a:solidFill>
                <a:latin typeface="Snell Roundhand"/>
                <a:cs typeface="Snell Roundhand"/>
              </a:rPr>
              <a:t> suhteessa on mm huomattavissa </a:t>
            </a:r>
            <a:r>
              <a:rPr lang="fi-FI" sz="2400" dirty="0" err="1" smtClean="0">
                <a:solidFill>
                  <a:schemeClr val="accent2">
                    <a:lumMod val="75000"/>
                  </a:schemeClr>
                </a:solidFill>
                <a:latin typeface="Snell Roundhand"/>
                <a:cs typeface="Snell Roundhand"/>
              </a:rPr>
              <a:t>tarkkaavai-suuden</a:t>
            </a:r>
            <a:r>
              <a:rPr lang="fi-FI" sz="2400" dirty="0" smtClean="0">
                <a:solidFill>
                  <a:schemeClr val="accent2">
                    <a:lumMod val="75000"/>
                  </a:schemeClr>
                </a:solidFill>
                <a:latin typeface="Snell Roundhand"/>
                <a:cs typeface="Snell Roundhand"/>
              </a:rPr>
              <a:t> </a:t>
            </a:r>
            <a:r>
              <a:rPr lang="fi-FI" sz="2400" dirty="0">
                <a:solidFill>
                  <a:schemeClr val="accent2">
                    <a:lumMod val="75000"/>
                  </a:schemeClr>
                </a:solidFill>
                <a:latin typeface="Snell Roundhand"/>
                <a:cs typeface="Snell Roundhand"/>
              </a:rPr>
              <a:t>ja muistin väheneminen, arvostelukyvyn heikentyminen, tahdon heikkeneminen. Pelon aikaansaama </a:t>
            </a:r>
            <a:r>
              <a:rPr lang="fi-FI" sz="2400" dirty="0" err="1">
                <a:solidFill>
                  <a:schemeClr val="accent2">
                    <a:lumMod val="75000"/>
                  </a:schemeClr>
                </a:solidFill>
                <a:latin typeface="Snell Roundhand"/>
                <a:cs typeface="Snell Roundhand"/>
              </a:rPr>
              <a:t>psyykillinen</a:t>
            </a:r>
            <a:r>
              <a:rPr lang="fi-FI" sz="2400" dirty="0">
                <a:solidFill>
                  <a:schemeClr val="accent2">
                    <a:lumMod val="75000"/>
                  </a:schemeClr>
                </a:solidFill>
                <a:latin typeface="Snell Roundhand"/>
                <a:cs typeface="Snell Roundhand"/>
              </a:rPr>
              <a:t> </a:t>
            </a:r>
            <a:r>
              <a:rPr lang="fi-FI" sz="2400" dirty="0" err="1" smtClean="0">
                <a:solidFill>
                  <a:schemeClr val="accent2">
                    <a:lumMod val="75000"/>
                  </a:schemeClr>
                </a:solidFill>
                <a:latin typeface="Snell Roundhand"/>
                <a:cs typeface="Snell Roundhand"/>
              </a:rPr>
              <a:t>pai-nostus</a:t>
            </a:r>
            <a:r>
              <a:rPr lang="fi-FI" sz="2400" dirty="0" smtClean="0">
                <a:solidFill>
                  <a:schemeClr val="accent2">
                    <a:lumMod val="75000"/>
                  </a:schemeClr>
                </a:solidFill>
                <a:latin typeface="Snell Roundhand"/>
                <a:cs typeface="Snell Roundhand"/>
              </a:rPr>
              <a:t> </a:t>
            </a:r>
            <a:r>
              <a:rPr lang="fi-FI" sz="2400" dirty="0">
                <a:solidFill>
                  <a:schemeClr val="accent2">
                    <a:lumMod val="75000"/>
                  </a:schemeClr>
                </a:solidFill>
                <a:latin typeface="Snell Roundhand"/>
                <a:cs typeface="Snell Roundhand"/>
              </a:rPr>
              <a:t>ja jokaisen yksilön vaistomainen taipumus paeta ja välttää vaaroja selittävät riittävästi sen, että verraten hyvin valmistautuneetkin oppilaat voivat ilman pätevää syytä jäädä ilmaantumatta kokeisiin ja kuulusteluihin tai sitten turvautua kaikenlaisiin kiellettyihin apukeinoihin, vieläpä tehdä </a:t>
            </a:r>
            <a:r>
              <a:rPr lang="fi-FI" sz="2400" dirty="0" err="1" smtClean="0">
                <a:solidFill>
                  <a:schemeClr val="accent2">
                    <a:lumMod val="75000"/>
                  </a:schemeClr>
                </a:solidFill>
                <a:latin typeface="Snell Roundhand"/>
                <a:cs typeface="Snell Roundhand"/>
              </a:rPr>
              <a:t>itse-murhankin</a:t>
            </a:r>
            <a:r>
              <a:rPr lang="fi-FI" sz="2400" dirty="0">
                <a:solidFill>
                  <a:schemeClr val="accent2">
                    <a:lumMod val="75000"/>
                  </a:schemeClr>
                </a:solidFill>
                <a:latin typeface="Snell Roundhand"/>
                <a:cs typeface="Snell Roundhand"/>
              </a:rPr>
              <a:t>.</a:t>
            </a:r>
            <a:r>
              <a:rPr lang="fi-FI" sz="2400" dirty="0" smtClean="0">
                <a:solidFill>
                  <a:schemeClr val="accent2">
                    <a:lumMod val="75000"/>
                  </a:schemeClr>
                </a:solidFill>
                <a:latin typeface="Snell Roundhand"/>
                <a:cs typeface="Snell Roundhand"/>
              </a:rPr>
              <a:t>”</a:t>
            </a:r>
          </a:p>
          <a:p>
            <a:pPr marL="742950" lvl="1" indent="-285750">
              <a:buFontTx/>
              <a:buChar char="-"/>
            </a:pPr>
            <a:r>
              <a:rPr lang="fi-FI" sz="2400" dirty="0" smtClean="0">
                <a:solidFill>
                  <a:schemeClr val="accent2">
                    <a:lumMod val="75000"/>
                  </a:schemeClr>
                </a:solidFill>
                <a:latin typeface="Snell Roundhand"/>
                <a:cs typeface="Snell Roundhand"/>
              </a:rPr>
              <a:t>  V.T</a:t>
            </a:r>
            <a:r>
              <a:rPr lang="fi-FI" sz="2400" dirty="0">
                <a:solidFill>
                  <a:schemeClr val="accent2">
                    <a:lumMod val="75000"/>
                  </a:schemeClr>
                </a:solidFill>
                <a:latin typeface="Snell Roundhand"/>
                <a:cs typeface="Snell Roundhand"/>
              </a:rPr>
              <a:t>. Rosenqvist, 1918</a:t>
            </a:r>
          </a:p>
          <a:p>
            <a:pPr marL="285750" indent="-285750">
              <a:buFontTx/>
              <a:buChar char="-"/>
            </a:pPr>
            <a:endParaRPr lang="fi-FI" dirty="0"/>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397706616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261" y="2152221"/>
            <a:ext cx="8343597" cy="4375008"/>
          </a:xfrm>
        </p:spPr>
        <p:txBody>
          <a:bodyPr>
            <a:noAutofit/>
          </a:bodyPr>
          <a:lstStyle/>
          <a:p>
            <a:pPr marL="285750" indent="-285750">
              <a:buFontTx/>
              <a:buChar char="-"/>
            </a:pPr>
            <a:r>
              <a:rPr lang="fi-FI" sz="2800" dirty="0">
                <a:solidFill>
                  <a:srgbClr val="AE0606"/>
                </a:solidFill>
              </a:rPr>
              <a:t>kriittisiä </a:t>
            </a:r>
            <a:r>
              <a:rPr lang="fi-FI" sz="2800" dirty="0" smtClean="0">
                <a:solidFill>
                  <a:srgbClr val="AE0606"/>
                </a:solidFill>
              </a:rPr>
              <a:t>kohtia</a:t>
            </a:r>
            <a:endParaRPr lang="fi-FI" sz="2800" dirty="0">
              <a:solidFill>
                <a:srgbClr val="AE0606"/>
              </a:solidFill>
            </a:endParaRPr>
          </a:p>
          <a:p>
            <a:pPr marL="742950" lvl="1" indent="-285750">
              <a:buFontTx/>
              <a:buChar char="-"/>
            </a:pPr>
            <a:r>
              <a:rPr lang="fi-FI" sz="2400" dirty="0">
                <a:solidFill>
                  <a:srgbClr val="AE0606"/>
                </a:solidFill>
              </a:rPr>
              <a:t>tasosuoritukseen perustuva arviointi ei tuo prosessia esiin</a:t>
            </a:r>
          </a:p>
          <a:p>
            <a:pPr marL="742950" lvl="1" indent="-285750">
              <a:buFontTx/>
              <a:buChar char="-"/>
            </a:pPr>
            <a:r>
              <a:rPr lang="fi-FI" sz="2400" dirty="0">
                <a:solidFill>
                  <a:srgbClr val="AE0606"/>
                </a:solidFill>
              </a:rPr>
              <a:t>arvosanalla ilmaistava arvioinnin tulos ei ole konkreettinen: se tiivistää monia eri asioita, ei ohjaa oppilasta konkreettisesti havainnoimaan omaa suoritustaan tai oppimaan</a:t>
            </a:r>
          </a:p>
          <a:p>
            <a:pPr marL="742950" lvl="1" indent="-285750">
              <a:buFontTx/>
              <a:buChar char="-"/>
            </a:pPr>
            <a:r>
              <a:rPr lang="fi-FI" sz="2400" dirty="0">
                <a:solidFill>
                  <a:srgbClr val="AE0606"/>
                </a:solidFill>
              </a:rPr>
              <a:t>2-3 vuoden välein toistuvana ei viritä eikä ohjaa oppimista, oppilaan kyky hahmottaa aikaa ei ole näin </a:t>
            </a:r>
            <a:r>
              <a:rPr lang="fi-FI" sz="2400" dirty="0" smtClean="0">
                <a:solidFill>
                  <a:srgbClr val="AE0606"/>
                </a:solidFill>
              </a:rPr>
              <a:t>pitkä</a:t>
            </a:r>
            <a:endParaRPr lang="fi-FI" sz="24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60852106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355" y="2147889"/>
            <a:ext cx="8502355" cy="4273506"/>
          </a:xfrm>
        </p:spPr>
        <p:txBody>
          <a:bodyPr>
            <a:noAutofit/>
          </a:bodyPr>
          <a:lstStyle/>
          <a:p>
            <a:pPr marL="285750" indent="-285750">
              <a:buFontTx/>
              <a:buChar char="-"/>
            </a:pPr>
            <a:r>
              <a:rPr lang="fi-FI" sz="3200" dirty="0">
                <a:solidFill>
                  <a:srgbClr val="AE0606"/>
                </a:solidFill>
              </a:rPr>
              <a:t>kriittisiä </a:t>
            </a:r>
            <a:r>
              <a:rPr lang="fi-FI" sz="3200" dirty="0" smtClean="0">
                <a:solidFill>
                  <a:srgbClr val="AE0606"/>
                </a:solidFill>
              </a:rPr>
              <a:t>kohtia</a:t>
            </a:r>
            <a:endParaRPr lang="fi-FI" sz="3200" dirty="0">
              <a:solidFill>
                <a:srgbClr val="AE0606"/>
              </a:solidFill>
            </a:endParaRPr>
          </a:p>
          <a:p>
            <a:pPr marL="742950" lvl="1" indent="-285750">
              <a:buFontTx/>
              <a:buChar char="-"/>
            </a:pPr>
            <a:r>
              <a:rPr lang="fi-FI" sz="2800" dirty="0" smtClean="0">
                <a:solidFill>
                  <a:srgbClr val="AE0606"/>
                </a:solidFill>
              </a:rPr>
              <a:t>onko </a:t>
            </a:r>
            <a:r>
              <a:rPr lang="fi-FI" sz="2800" dirty="0">
                <a:solidFill>
                  <a:srgbClr val="AE0606"/>
                </a:solidFill>
              </a:rPr>
              <a:t>tasosuoritustilanne aito musiikillisen vuorovaikutuksen tilanne</a:t>
            </a:r>
          </a:p>
          <a:p>
            <a:pPr marL="742950" lvl="1" indent="-285750">
              <a:buFontTx/>
              <a:buChar char="-"/>
            </a:pPr>
            <a:r>
              <a:rPr lang="fi-FI" sz="2800" dirty="0">
                <a:solidFill>
                  <a:srgbClr val="AE0606"/>
                </a:solidFill>
              </a:rPr>
              <a:t>tunnekuohun vallassa oppilaan vastaanottokyky palautteelle on hyvin rajoittunut</a:t>
            </a:r>
          </a:p>
          <a:p>
            <a:pPr marL="742950" lvl="1" indent="-285750">
              <a:buFontTx/>
              <a:buChar char="-"/>
            </a:pPr>
            <a:r>
              <a:rPr lang="fi-FI" sz="2800" dirty="0">
                <a:solidFill>
                  <a:srgbClr val="AE0606"/>
                </a:solidFill>
              </a:rPr>
              <a:t>miten selkeästi ja avoimesti arvioinnin kriteerit on ilmaistu, miten johdonmukaisesti niistä pidetään kiinni</a:t>
            </a: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390416642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633" y="2765442"/>
            <a:ext cx="8449435" cy="3849992"/>
          </a:xfrm>
        </p:spPr>
        <p:txBody>
          <a:bodyPr>
            <a:noAutofit/>
          </a:bodyPr>
          <a:lstStyle/>
          <a:p>
            <a:pPr marL="285750" indent="-285750">
              <a:buFontTx/>
              <a:buChar char="-"/>
            </a:pPr>
            <a:r>
              <a:rPr lang="fi-FI" sz="3600" dirty="0">
                <a:solidFill>
                  <a:srgbClr val="AE0606"/>
                </a:solidFill>
              </a:rPr>
              <a:t>kriittisiä </a:t>
            </a:r>
            <a:r>
              <a:rPr lang="fi-FI" sz="3600" dirty="0" smtClean="0">
                <a:solidFill>
                  <a:srgbClr val="AE0606"/>
                </a:solidFill>
              </a:rPr>
              <a:t>kohtia</a:t>
            </a:r>
          </a:p>
          <a:p>
            <a:pPr marL="560070" lvl="2" indent="-285750">
              <a:buFontTx/>
              <a:buChar char="-"/>
            </a:pPr>
            <a:r>
              <a:rPr lang="fi-FI" sz="3200" dirty="0" smtClean="0">
                <a:solidFill>
                  <a:srgbClr val="AE0606"/>
                </a:solidFill>
              </a:rPr>
              <a:t>numeroarvosana </a:t>
            </a:r>
            <a:r>
              <a:rPr lang="fi-FI" sz="3200" dirty="0">
                <a:solidFill>
                  <a:srgbClr val="AE0606"/>
                </a:solidFill>
              </a:rPr>
              <a:t>tuloksen viestinnän välineenä sisältää oletuksen yhtenäisyydestä, sisältää oletuksen arvosanan tulkittavuudesta ja ymmärrettävyydestä antamiskontekstin </a:t>
            </a:r>
            <a:r>
              <a:rPr lang="fi-FI" sz="3200" dirty="0" smtClean="0">
                <a:solidFill>
                  <a:srgbClr val="AE0606"/>
                </a:solidFill>
              </a:rPr>
              <a:t>ulkopuolella</a:t>
            </a:r>
            <a:endParaRPr lang="fi-FI" sz="32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61599159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076" y="2445787"/>
            <a:ext cx="8555273" cy="3710981"/>
          </a:xfrm>
        </p:spPr>
        <p:txBody>
          <a:bodyPr>
            <a:noAutofit/>
          </a:bodyPr>
          <a:lstStyle/>
          <a:p>
            <a:pPr marL="285750" indent="-285750">
              <a:buFontTx/>
              <a:buChar char="-"/>
            </a:pPr>
            <a:r>
              <a:rPr lang="fi-FI" sz="3200" dirty="0">
                <a:solidFill>
                  <a:srgbClr val="AE0606"/>
                </a:solidFill>
              </a:rPr>
              <a:t>kriittisiä </a:t>
            </a:r>
            <a:r>
              <a:rPr lang="fi-FI" sz="3200" dirty="0" smtClean="0">
                <a:solidFill>
                  <a:srgbClr val="AE0606"/>
                </a:solidFill>
              </a:rPr>
              <a:t>kohtia: mihin </a:t>
            </a:r>
            <a:r>
              <a:rPr lang="fi-FI" sz="3200" dirty="0">
                <a:solidFill>
                  <a:srgbClr val="AE0606"/>
                </a:solidFill>
              </a:rPr>
              <a:t>lopulta vertaamme</a:t>
            </a:r>
          </a:p>
          <a:p>
            <a:pPr marL="628650" indent="-285750">
              <a:buFontTx/>
              <a:buChar char="-"/>
            </a:pPr>
            <a:r>
              <a:rPr lang="fi-FI" sz="3200" b="1" dirty="0">
                <a:solidFill>
                  <a:srgbClr val="AE0606"/>
                </a:solidFill>
              </a:rPr>
              <a:t>Toisiin oppilaisiin? </a:t>
            </a:r>
            <a:endParaRPr lang="fi-FI" sz="3200" b="1" dirty="0" smtClean="0">
              <a:solidFill>
                <a:srgbClr val="AE0606"/>
              </a:solidFill>
            </a:endParaRPr>
          </a:p>
          <a:p>
            <a:pPr marL="628650" indent="-285750">
              <a:buFontTx/>
              <a:buChar char="-"/>
            </a:pPr>
            <a:r>
              <a:rPr lang="fi-FI" sz="3200" dirty="0" smtClean="0">
                <a:solidFill>
                  <a:srgbClr val="AE0606"/>
                </a:solidFill>
              </a:rPr>
              <a:t>Onko </a:t>
            </a:r>
            <a:r>
              <a:rPr lang="fi-FI" sz="3200" dirty="0">
                <a:solidFill>
                  <a:srgbClr val="AE0606"/>
                </a:solidFill>
              </a:rPr>
              <a:t>olennaista laittaa oppilaat järjestykseen? Miksi? </a:t>
            </a:r>
            <a:endParaRPr lang="fi-FI" sz="3200" dirty="0" smtClean="0">
              <a:solidFill>
                <a:srgbClr val="AE0606"/>
              </a:solidFill>
            </a:endParaRPr>
          </a:p>
          <a:p>
            <a:pPr marL="628650" indent="-285750">
              <a:buFontTx/>
              <a:buChar char="-"/>
            </a:pPr>
            <a:r>
              <a:rPr lang="fi-FI" sz="3200" dirty="0" smtClean="0">
                <a:solidFill>
                  <a:srgbClr val="AE0606"/>
                </a:solidFill>
              </a:rPr>
              <a:t>Onko </a:t>
            </a:r>
            <a:r>
              <a:rPr lang="fi-FI" sz="3200" dirty="0">
                <a:solidFill>
                  <a:srgbClr val="AE0606"/>
                </a:solidFill>
              </a:rPr>
              <a:t>järjestykseen asettaminen musiikin ja musiikin oppimisen syvin merkitys ja arvo</a:t>
            </a:r>
            <a:r>
              <a:rPr lang="fi-FI" sz="3200" dirty="0" smtClean="0">
                <a:solidFill>
                  <a:srgbClr val="AE0606"/>
                </a:solidFill>
              </a:rPr>
              <a:t>?</a:t>
            </a:r>
            <a:endParaRPr lang="fi-FI" sz="32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360133224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73" y="2560130"/>
            <a:ext cx="8396516" cy="4072945"/>
          </a:xfrm>
        </p:spPr>
        <p:txBody>
          <a:bodyPr>
            <a:noAutofit/>
          </a:bodyPr>
          <a:lstStyle/>
          <a:p>
            <a:pPr marL="285750" indent="-285750">
              <a:buFontTx/>
              <a:buChar char="-"/>
            </a:pPr>
            <a:r>
              <a:rPr lang="fi-FI" sz="2800" dirty="0">
                <a:solidFill>
                  <a:srgbClr val="AE0606"/>
                </a:solidFill>
              </a:rPr>
              <a:t>kriittisiä </a:t>
            </a:r>
            <a:r>
              <a:rPr lang="fi-FI" sz="2800" dirty="0" smtClean="0">
                <a:solidFill>
                  <a:srgbClr val="AE0606"/>
                </a:solidFill>
              </a:rPr>
              <a:t>kohtia: mihin </a:t>
            </a:r>
            <a:r>
              <a:rPr lang="fi-FI" sz="2800" dirty="0">
                <a:solidFill>
                  <a:srgbClr val="AE0606"/>
                </a:solidFill>
              </a:rPr>
              <a:t>lopulta vertaamme</a:t>
            </a:r>
          </a:p>
          <a:p>
            <a:pPr marL="628650" indent="-285750">
              <a:buFontTx/>
              <a:buChar char="-"/>
            </a:pPr>
            <a:r>
              <a:rPr lang="fi-FI" b="1" dirty="0" smtClean="0">
                <a:solidFill>
                  <a:srgbClr val="AE0606"/>
                </a:solidFill>
              </a:rPr>
              <a:t>Taidon </a:t>
            </a:r>
            <a:r>
              <a:rPr lang="fi-FI" b="1" dirty="0">
                <a:solidFill>
                  <a:srgbClr val="AE0606"/>
                </a:solidFill>
              </a:rPr>
              <a:t>ja osaamisen kriteereihin? </a:t>
            </a:r>
            <a:endParaRPr lang="fi-FI" b="1" dirty="0" smtClean="0">
              <a:solidFill>
                <a:srgbClr val="AE0606"/>
              </a:solidFill>
            </a:endParaRPr>
          </a:p>
          <a:p>
            <a:pPr marL="628650" indent="-285750">
              <a:buFontTx/>
              <a:buChar char="-"/>
            </a:pPr>
            <a:r>
              <a:rPr lang="fi-FI" dirty="0" smtClean="0">
                <a:solidFill>
                  <a:srgbClr val="AE0606"/>
                </a:solidFill>
              </a:rPr>
              <a:t>Onko </a:t>
            </a:r>
            <a:r>
              <a:rPr lang="fi-FI" dirty="0">
                <a:solidFill>
                  <a:srgbClr val="AE0606"/>
                </a:solidFill>
              </a:rPr>
              <a:t>ne selkeästi ilmaistu? </a:t>
            </a:r>
            <a:endParaRPr lang="fi-FI" dirty="0" smtClean="0">
              <a:solidFill>
                <a:srgbClr val="AE0606"/>
              </a:solidFill>
            </a:endParaRPr>
          </a:p>
          <a:p>
            <a:pPr marL="628650" indent="-285750">
              <a:buFontTx/>
              <a:buChar char="-"/>
            </a:pPr>
            <a:r>
              <a:rPr lang="fi-FI" dirty="0" smtClean="0">
                <a:solidFill>
                  <a:srgbClr val="AE0606"/>
                </a:solidFill>
              </a:rPr>
              <a:t>Onko </a:t>
            </a:r>
            <a:r>
              <a:rPr lang="fi-FI" dirty="0">
                <a:solidFill>
                  <a:srgbClr val="AE0606"/>
                </a:solidFill>
              </a:rPr>
              <a:t>ne ilmaistu tavalla, joka on ymmärrettävä? </a:t>
            </a:r>
            <a:endParaRPr lang="fi-FI" dirty="0" smtClean="0">
              <a:solidFill>
                <a:srgbClr val="AE0606"/>
              </a:solidFill>
            </a:endParaRPr>
          </a:p>
          <a:p>
            <a:pPr marL="628650" indent="-285750">
              <a:buFontTx/>
              <a:buChar char="-"/>
            </a:pPr>
            <a:r>
              <a:rPr lang="fi-FI" dirty="0" smtClean="0">
                <a:solidFill>
                  <a:srgbClr val="AE0606"/>
                </a:solidFill>
              </a:rPr>
              <a:t>Miksi </a:t>
            </a:r>
            <a:r>
              <a:rPr lang="fi-FI" dirty="0">
                <a:solidFill>
                  <a:srgbClr val="AE0606"/>
                </a:solidFill>
              </a:rPr>
              <a:t>osaaminen olisi mielekästä ja järkevää ilmaista numeroarvosanalla? </a:t>
            </a:r>
            <a:endParaRPr lang="fi-FI" dirty="0" smtClean="0">
              <a:solidFill>
                <a:srgbClr val="AE0606"/>
              </a:solidFill>
            </a:endParaRPr>
          </a:p>
          <a:p>
            <a:pPr marL="628650" indent="-285750">
              <a:buFontTx/>
              <a:buChar char="-"/>
            </a:pPr>
            <a:r>
              <a:rPr lang="fi-FI" dirty="0" smtClean="0">
                <a:solidFill>
                  <a:srgbClr val="AE0606"/>
                </a:solidFill>
              </a:rPr>
              <a:t>Ohjaako </a:t>
            </a:r>
            <a:r>
              <a:rPr lang="fi-FI" dirty="0">
                <a:solidFill>
                  <a:srgbClr val="AE0606"/>
                </a:solidFill>
              </a:rPr>
              <a:t>se oppilaan oppimista? </a:t>
            </a:r>
            <a:endParaRPr lang="fi-FI" dirty="0" smtClean="0">
              <a:solidFill>
                <a:srgbClr val="AE0606"/>
              </a:solidFill>
            </a:endParaRPr>
          </a:p>
          <a:p>
            <a:pPr marL="628650" indent="-285750">
              <a:buFontTx/>
              <a:buChar char="-"/>
            </a:pPr>
            <a:r>
              <a:rPr lang="fi-FI" dirty="0" smtClean="0">
                <a:solidFill>
                  <a:srgbClr val="AE0606"/>
                </a:solidFill>
              </a:rPr>
              <a:t>Viestisikö </a:t>
            </a:r>
            <a:r>
              <a:rPr lang="fi-FI" dirty="0">
                <a:solidFill>
                  <a:srgbClr val="AE0606"/>
                </a:solidFill>
              </a:rPr>
              <a:t>sanallinen kuvaus selkeämmin ja oppilasta enemmän ohjaten</a:t>
            </a:r>
            <a:r>
              <a:rPr lang="fi-FI" dirty="0" smtClean="0">
                <a:solidFill>
                  <a:srgbClr val="AE0606"/>
                </a:solidFill>
              </a:rPr>
              <a:t>?</a:t>
            </a:r>
            <a:endParaRPr lang="fi-FI"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90667319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913" y="2364688"/>
            <a:ext cx="8273038" cy="3968488"/>
          </a:xfrm>
        </p:spPr>
        <p:txBody>
          <a:bodyPr>
            <a:noAutofit/>
          </a:bodyPr>
          <a:lstStyle/>
          <a:p>
            <a:pPr marL="285750" indent="-285750">
              <a:buFontTx/>
              <a:buChar char="-"/>
            </a:pPr>
            <a:r>
              <a:rPr lang="fi-FI" sz="2800" dirty="0">
                <a:solidFill>
                  <a:srgbClr val="AE0606"/>
                </a:solidFill>
              </a:rPr>
              <a:t>kriittisiä </a:t>
            </a:r>
            <a:r>
              <a:rPr lang="fi-FI" sz="2800" dirty="0" smtClean="0">
                <a:solidFill>
                  <a:srgbClr val="AE0606"/>
                </a:solidFill>
              </a:rPr>
              <a:t>kohtia: mihin </a:t>
            </a:r>
            <a:r>
              <a:rPr lang="fi-FI" sz="2800" dirty="0">
                <a:solidFill>
                  <a:srgbClr val="AE0606"/>
                </a:solidFill>
              </a:rPr>
              <a:t>lopulta vertaamme</a:t>
            </a:r>
          </a:p>
          <a:p>
            <a:pPr marL="628650" indent="-285750">
              <a:buFontTx/>
              <a:buChar char="-"/>
            </a:pPr>
            <a:r>
              <a:rPr lang="fi-FI" sz="2800" b="1" dirty="0" smtClean="0">
                <a:solidFill>
                  <a:srgbClr val="AE0606"/>
                </a:solidFill>
              </a:rPr>
              <a:t>Oppilaan </a:t>
            </a:r>
            <a:r>
              <a:rPr lang="fi-FI" sz="2800" b="1" dirty="0">
                <a:solidFill>
                  <a:srgbClr val="AE0606"/>
                </a:solidFill>
              </a:rPr>
              <a:t>henkilökohtaisiin tavoitteisiin?</a:t>
            </a:r>
            <a:r>
              <a:rPr lang="fi-FI" sz="2800" dirty="0">
                <a:solidFill>
                  <a:srgbClr val="AE0606"/>
                </a:solidFill>
              </a:rPr>
              <a:t> </a:t>
            </a:r>
            <a:endParaRPr lang="fi-FI" sz="2800" dirty="0" smtClean="0">
              <a:solidFill>
                <a:srgbClr val="AE0606"/>
              </a:solidFill>
            </a:endParaRPr>
          </a:p>
          <a:p>
            <a:pPr marL="628650" indent="-285750">
              <a:buFontTx/>
              <a:buChar char="-"/>
            </a:pPr>
            <a:r>
              <a:rPr lang="fi-FI" sz="2800" dirty="0" smtClean="0">
                <a:solidFill>
                  <a:srgbClr val="AE0606"/>
                </a:solidFill>
              </a:rPr>
              <a:t>Onko </a:t>
            </a:r>
            <a:r>
              <a:rPr lang="fi-FI" sz="2800" dirty="0">
                <a:solidFill>
                  <a:srgbClr val="AE0606"/>
                </a:solidFill>
              </a:rPr>
              <a:t>arvosana silloin ymmärrettävä kenellekään muulle kuin oppilaalle itselleen? </a:t>
            </a:r>
            <a:endParaRPr lang="fi-FI" sz="2800" dirty="0" smtClean="0">
              <a:solidFill>
                <a:srgbClr val="AE0606"/>
              </a:solidFill>
            </a:endParaRPr>
          </a:p>
          <a:p>
            <a:pPr marL="628650" indent="-285750">
              <a:buFontTx/>
              <a:buChar char="-"/>
            </a:pPr>
            <a:r>
              <a:rPr lang="fi-FI" sz="2800" dirty="0" smtClean="0">
                <a:solidFill>
                  <a:srgbClr val="AE0606"/>
                </a:solidFill>
              </a:rPr>
              <a:t>Palvelisiko </a:t>
            </a:r>
            <a:r>
              <a:rPr lang="fi-FI" sz="2800" dirty="0">
                <a:solidFill>
                  <a:srgbClr val="AE0606"/>
                </a:solidFill>
              </a:rPr>
              <a:t>sanallinen palaute paremmin</a:t>
            </a:r>
            <a:r>
              <a:rPr lang="fi-FI" sz="2800" dirty="0" smtClean="0">
                <a:solidFill>
                  <a:srgbClr val="AE0606"/>
                </a:solidFill>
              </a:rPr>
              <a:t>?</a:t>
            </a:r>
            <a:endParaRPr lang="fi-FI" sz="28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9066731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7876" y="1508296"/>
            <a:ext cx="6777317" cy="4669588"/>
          </a:xfrm>
        </p:spPr>
        <p:txBody>
          <a:bodyPr>
            <a:normAutofit fontScale="92500" lnSpcReduction="10000"/>
          </a:bodyPr>
          <a:lstStyle/>
          <a:p>
            <a:pPr marL="742950" lvl="1" indent="-285750">
              <a:buFontTx/>
              <a:buChar char="-"/>
            </a:pPr>
            <a:r>
              <a:rPr lang="fi-FI" sz="2800" dirty="0">
                <a:solidFill>
                  <a:srgbClr val="AE0606"/>
                </a:solidFill>
              </a:rPr>
              <a:t>o</a:t>
            </a:r>
            <a:r>
              <a:rPr lang="fi-FI" sz="2800" dirty="0" smtClean="0">
                <a:solidFill>
                  <a:srgbClr val="AE0606"/>
                </a:solidFill>
              </a:rPr>
              <a:t>ppilaiden suoriutumisesta voidaan tehdä monen tason johtopäätöksiä</a:t>
            </a:r>
          </a:p>
          <a:p>
            <a:pPr marL="1017270" lvl="2" indent="-285750">
              <a:buFontTx/>
              <a:buChar char="-"/>
            </a:pPr>
            <a:r>
              <a:rPr lang="fi-FI" sz="2400" dirty="0">
                <a:solidFill>
                  <a:srgbClr val="AE0606"/>
                </a:solidFill>
              </a:rPr>
              <a:t>k</a:t>
            </a:r>
            <a:r>
              <a:rPr lang="fi-FI" sz="2400" dirty="0" smtClean="0">
                <a:solidFill>
                  <a:srgbClr val="AE0606"/>
                </a:solidFill>
              </a:rPr>
              <a:t>oulujärjestelmän tehokkuus</a:t>
            </a:r>
          </a:p>
          <a:p>
            <a:pPr marL="1017270" lvl="2" indent="-285750">
              <a:buFontTx/>
              <a:buChar char="-"/>
            </a:pPr>
            <a:r>
              <a:rPr lang="fi-FI" sz="2400" dirty="0" err="1">
                <a:solidFill>
                  <a:srgbClr val="AE0606"/>
                </a:solidFill>
              </a:rPr>
              <a:t>o</a:t>
            </a:r>
            <a:r>
              <a:rPr lang="fi-FI" sz="2400" dirty="0" err="1" smtClean="0">
                <a:solidFill>
                  <a:srgbClr val="AE0606"/>
                </a:solidFill>
              </a:rPr>
              <a:t>ps:n</a:t>
            </a:r>
            <a:r>
              <a:rPr lang="fi-FI" sz="2400" dirty="0" smtClean="0">
                <a:solidFill>
                  <a:srgbClr val="AE0606"/>
                </a:solidFill>
              </a:rPr>
              <a:t> toimivuus</a:t>
            </a:r>
          </a:p>
          <a:p>
            <a:pPr marL="1017270" lvl="2" indent="-285750">
              <a:buFontTx/>
              <a:buChar char="-"/>
            </a:pPr>
            <a:r>
              <a:rPr lang="fi-FI" sz="2400" dirty="0">
                <a:solidFill>
                  <a:srgbClr val="AE0606"/>
                </a:solidFill>
              </a:rPr>
              <a:t>k</a:t>
            </a:r>
            <a:r>
              <a:rPr lang="fi-FI" sz="2400" dirty="0" smtClean="0">
                <a:solidFill>
                  <a:srgbClr val="AE0606"/>
                </a:solidFill>
              </a:rPr>
              <a:t>ouluyksikön tehokkuus</a:t>
            </a:r>
          </a:p>
          <a:p>
            <a:pPr marL="1017270" lvl="2" indent="-285750">
              <a:buFontTx/>
              <a:buChar char="-"/>
            </a:pPr>
            <a:r>
              <a:rPr lang="fi-FI" sz="2400" dirty="0">
                <a:solidFill>
                  <a:srgbClr val="AE0606"/>
                </a:solidFill>
              </a:rPr>
              <a:t>o</a:t>
            </a:r>
            <a:r>
              <a:rPr lang="fi-FI" sz="2400" dirty="0" smtClean="0">
                <a:solidFill>
                  <a:srgbClr val="AE0606"/>
                </a:solidFill>
              </a:rPr>
              <a:t>pettajan taito</a:t>
            </a:r>
          </a:p>
          <a:p>
            <a:pPr marL="1017270" lvl="2" indent="-285750">
              <a:buFontTx/>
              <a:buChar char="-"/>
            </a:pPr>
            <a:r>
              <a:rPr lang="fi-FI" sz="2400" dirty="0">
                <a:solidFill>
                  <a:srgbClr val="AE0606"/>
                </a:solidFill>
              </a:rPr>
              <a:t>o</a:t>
            </a:r>
            <a:r>
              <a:rPr lang="fi-FI" sz="2400" dirty="0" smtClean="0">
                <a:solidFill>
                  <a:srgbClr val="AE0606"/>
                </a:solidFill>
              </a:rPr>
              <a:t>ppilaan synnynnäiset ominaisuudet</a:t>
            </a:r>
          </a:p>
          <a:p>
            <a:pPr marL="1017270" lvl="2" indent="-285750">
              <a:buFontTx/>
              <a:buChar char="-"/>
            </a:pPr>
            <a:r>
              <a:rPr lang="fi-FI" sz="2400" dirty="0">
                <a:solidFill>
                  <a:srgbClr val="AE0606"/>
                </a:solidFill>
              </a:rPr>
              <a:t>o</a:t>
            </a:r>
            <a:r>
              <a:rPr lang="fi-FI" sz="2400" dirty="0" smtClean="0">
                <a:solidFill>
                  <a:srgbClr val="AE0606"/>
                </a:solidFill>
              </a:rPr>
              <a:t>ppilaan tiedot ja taidot</a:t>
            </a:r>
          </a:p>
          <a:p>
            <a:pPr marL="1017270" lvl="2" indent="-285750">
              <a:buFontTx/>
              <a:buChar char="-"/>
            </a:pPr>
            <a:r>
              <a:rPr lang="fi-FI" sz="2400" dirty="0">
                <a:solidFill>
                  <a:srgbClr val="AE0606"/>
                </a:solidFill>
              </a:rPr>
              <a:t>o</a:t>
            </a:r>
            <a:r>
              <a:rPr lang="fi-FI" sz="2400" dirty="0" smtClean="0">
                <a:solidFill>
                  <a:srgbClr val="AE0606"/>
                </a:solidFill>
              </a:rPr>
              <a:t>ppilaan tuleva </a:t>
            </a:r>
            <a:r>
              <a:rPr lang="fi-FI" sz="2400" dirty="0" smtClean="0">
                <a:solidFill>
                  <a:srgbClr val="AE0606"/>
                </a:solidFill>
              </a:rPr>
              <a:t>suoriutuminen</a:t>
            </a:r>
          </a:p>
          <a:p>
            <a:pPr marL="160020" indent="0">
              <a:buNone/>
            </a:pPr>
            <a:endParaRPr lang="fi-FI" dirty="0">
              <a:solidFill>
                <a:srgbClr val="AE0606"/>
              </a:solidFill>
            </a:endParaRPr>
          </a:p>
          <a:p>
            <a:pPr marL="160020" indent="0" algn="ctr">
              <a:buNone/>
            </a:pPr>
            <a:r>
              <a:rPr lang="fi-FI" sz="3900" dirty="0" smtClean="0">
                <a:solidFill>
                  <a:srgbClr val="AE0606"/>
                </a:solidFill>
              </a:rPr>
              <a:t>MIKSI ARVIOIMME?</a:t>
            </a:r>
            <a:endParaRPr lang="fi-FI" sz="3900" dirty="0" smtClean="0">
              <a:solidFill>
                <a:srgbClr val="AE0606"/>
              </a:solidFill>
            </a:endParaRPr>
          </a:p>
          <a:p>
            <a:pPr marL="1017270" lvl="2" indent="-285750">
              <a:buFontTx/>
              <a:buChar char="-"/>
            </a:pPr>
            <a:endParaRPr lang="fi-FI" sz="2400" dirty="0">
              <a:solidFill>
                <a:srgbClr val="F5C201"/>
              </a:solidFill>
            </a:endParaRPr>
          </a:p>
        </p:txBody>
      </p:sp>
      <p:sp>
        <p:nvSpPr>
          <p:cNvPr id="5" name="TextBox 4"/>
          <p:cNvSpPr txBox="1"/>
          <p:nvPr/>
        </p:nvSpPr>
        <p:spPr>
          <a:xfrm>
            <a:off x="4696725" y="117671"/>
            <a:ext cx="3371509" cy="369332"/>
          </a:xfrm>
          <a:prstGeom prst="rect">
            <a:avLst/>
          </a:prstGeom>
          <a:noFill/>
        </p:spPr>
        <p:txBody>
          <a:bodyPr wrap="square" rtlCol="0">
            <a:spAutoFit/>
          </a:bodyPr>
          <a:lstStyle/>
          <a:p>
            <a:pPr algn="r"/>
            <a:r>
              <a:rPr lang="en-US" dirty="0" err="1" smtClean="0">
                <a:solidFill>
                  <a:srgbClr val="AE0606"/>
                </a:solidFill>
              </a:rPr>
              <a:t>Pohjanmaa</a:t>
            </a:r>
            <a:r>
              <a:rPr lang="en-US" dirty="0" smtClean="0">
                <a:solidFill>
                  <a:srgbClr val="AE0606"/>
                </a:solidFill>
              </a:rPr>
              <a:t> 160817</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364747854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355" y="2716714"/>
            <a:ext cx="8343596" cy="3581182"/>
          </a:xfrm>
        </p:spPr>
        <p:txBody>
          <a:bodyPr>
            <a:noAutofit/>
          </a:bodyPr>
          <a:lstStyle/>
          <a:p>
            <a:pPr marL="285750" indent="-285750">
              <a:buFontTx/>
              <a:buChar char="-"/>
            </a:pPr>
            <a:r>
              <a:rPr lang="fi-FI" sz="3200" dirty="0">
                <a:solidFill>
                  <a:srgbClr val="AE0606"/>
                </a:solidFill>
              </a:rPr>
              <a:t>vahvuuksia</a:t>
            </a:r>
          </a:p>
          <a:p>
            <a:pPr marL="742950" lvl="1" indent="-285750">
              <a:buFontTx/>
              <a:buChar char="-"/>
            </a:pPr>
            <a:r>
              <a:rPr lang="fi-FI" sz="2800" dirty="0">
                <a:solidFill>
                  <a:srgbClr val="AE0606"/>
                </a:solidFill>
              </a:rPr>
              <a:t>tasosuoritus on oppilaalle konkreettinen tilanne ja tavoite</a:t>
            </a:r>
          </a:p>
          <a:p>
            <a:pPr marL="742950" lvl="1" indent="-285750">
              <a:buFontTx/>
              <a:buChar char="-"/>
            </a:pPr>
            <a:r>
              <a:rPr lang="fi-FI" sz="2800" dirty="0">
                <a:solidFill>
                  <a:srgbClr val="AE0606"/>
                </a:solidFill>
              </a:rPr>
              <a:t>valmentaa hyvin ammattiin tähtääviä: suuren kokonaisuuden hallinta, viimeistely, keskittyminen</a:t>
            </a:r>
          </a:p>
          <a:p>
            <a:pPr marL="742950" lvl="1" indent="-285750">
              <a:buFontTx/>
              <a:buChar char="-"/>
            </a:pPr>
            <a:r>
              <a:rPr lang="fi-FI" sz="2800" dirty="0">
                <a:solidFill>
                  <a:srgbClr val="AE0606"/>
                </a:solidFill>
              </a:rPr>
              <a:t>onnistuneena rakentava </a:t>
            </a:r>
            <a:r>
              <a:rPr lang="fi-FI" sz="2800" dirty="0" smtClean="0">
                <a:solidFill>
                  <a:srgbClr val="AE0606"/>
                </a:solidFill>
              </a:rPr>
              <a:t>kokemus</a:t>
            </a:r>
            <a:endParaRPr lang="fi-FI" sz="28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384869097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5593" y="2899448"/>
            <a:ext cx="8047881" cy="3380804"/>
          </a:xfrm>
        </p:spPr>
        <p:txBody>
          <a:bodyPr>
            <a:noAutofit/>
          </a:bodyPr>
          <a:lstStyle/>
          <a:p>
            <a:pPr marL="0" indent="0">
              <a:buNone/>
            </a:pPr>
            <a:r>
              <a:rPr lang="fi-FI" sz="4400" dirty="0">
                <a:solidFill>
                  <a:srgbClr val="AE0606"/>
                </a:solidFill>
              </a:rPr>
              <a:t>koulu kamppailee ikuisesti </a:t>
            </a:r>
            <a:r>
              <a:rPr lang="fi-FI" sz="4400" b="1" dirty="0">
                <a:solidFill>
                  <a:srgbClr val="AE0606"/>
                </a:solidFill>
              </a:rPr>
              <a:t>suuren joukon kouluttamisen </a:t>
            </a:r>
            <a:r>
              <a:rPr lang="fi-FI" sz="4400" dirty="0">
                <a:solidFill>
                  <a:srgbClr val="AE0606"/>
                </a:solidFill>
              </a:rPr>
              <a:t>ja </a:t>
            </a:r>
            <a:r>
              <a:rPr lang="fi-FI" sz="4400" b="1" dirty="0">
                <a:solidFill>
                  <a:srgbClr val="AE0606"/>
                </a:solidFill>
              </a:rPr>
              <a:t>yksilön huomioimisen </a:t>
            </a:r>
            <a:r>
              <a:rPr lang="fi-FI" sz="4400" dirty="0">
                <a:solidFill>
                  <a:srgbClr val="AE0606"/>
                </a:solidFill>
              </a:rPr>
              <a:t>välisessä </a:t>
            </a:r>
            <a:r>
              <a:rPr lang="fi-FI" sz="4400" dirty="0" smtClean="0">
                <a:solidFill>
                  <a:srgbClr val="AE0606"/>
                </a:solidFill>
              </a:rPr>
              <a:t>tuskassa</a:t>
            </a:r>
            <a:endParaRPr lang="fi-FI" sz="44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301471279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6270" y="2734366"/>
            <a:ext cx="4233538" cy="3175421"/>
          </a:xfrm>
        </p:spPr>
        <p:txBody>
          <a:bodyPr>
            <a:noAutofit/>
          </a:bodyPr>
          <a:lstStyle/>
          <a:p>
            <a:pPr marL="285750" indent="-285750">
              <a:buFontTx/>
              <a:buChar char="-"/>
            </a:pPr>
            <a:r>
              <a:rPr lang="fi-FI" sz="6000" dirty="0">
                <a:solidFill>
                  <a:srgbClr val="AE0606"/>
                </a:solidFill>
              </a:rPr>
              <a:t>p</a:t>
            </a:r>
            <a:r>
              <a:rPr lang="fi-FI" sz="6000" dirty="0" smtClean="0">
                <a:solidFill>
                  <a:srgbClr val="AE0606"/>
                </a:solidFill>
              </a:rPr>
              <a:t>rosessi</a:t>
            </a:r>
          </a:p>
          <a:p>
            <a:pPr marL="285750" indent="-285750">
              <a:buFontTx/>
              <a:buChar char="-"/>
            </a:pPr>
            <a:r>
              <a:rPr lang="fi-FI" sz="6000" dirty="0">
                <a:solidFill>
                  <a:srgbClr val="AE0606"/>
                </a:solidFill>
              </a:rPr>
              <a:t>d</a:t>
            </a:r>
            <a:r>
              <a:rPr lang="fi-FI" sz="6000" dirty="0" smtClean="0">
                <a:solidFill>
                  <a:srgbClr val="AE0606"/>
                </a:solidFill>
              </a:rPr>
              <a:t>ialogi</a:t>
            </a:r>
          </a:p>
          <a:p>
            <a:pPr marL="285750" indent="-285750">
              <a:buFontTx/>
              <a:buChar char="-"/>
            </a:pPr>
            <a:r>
              <a:rPr lang="fi-FI" sz="6000" dirty="0" err="1" smtClean="0">
                <a:solidFill>
                  <a:srgbClr val="AE0606"/>
                </a:solidFill>
              </a:rPr>
              <a:t>reflektio</a:t>
            </a:r>
            <a:endParaRPr lang="fi-FI" sz="6000" dirty="0" smtClean="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5" name="TextBox 4"/>
          <p:cNvSpPr txBox="1"/>
          <p:nvPr/>
        </p:nvSpPr>
        <p:spPr>
          <a:xfrm rot="19511001">
            <a:off x="440361" y="2399184"/>
            <a:ext cx="3633786" cy="1569660"/>
          </a:xfrm>
          <a:prstGeom prst="rect">
            <a:avLst/>
          </a:prstGeom>
          <a:noFill/>
        </p:spPr>
        <p:txBody>
          <a:bodyPr wrap="square" rtlCol="0">
            <a:spAutoFit/>
          </a:bodyPr>
          <a:lstStyle/>
          <a:p>
            <a:r>
              <a:rPr lang="en-US" sz="4800" dirty="0" err="1" smtClean="0">
                <a:solidFill>
                  <a:schemeClr val="accent5">
                    <a:lumMod val="60000"/>
                    <a:lumOff val="40000"/>
                  </a:schemeClr>
                </a:solidFill>
              </a:rPr>
              <a:t>Muistathan</a:t>
            </a:r>
            <a:r>
              <a:rPr lang="en-US" sz="4800" dirty="0" smtClean="0">
                <a:solidFill>
                  <a:schemeClr val="accent5">
                    <a:lumMod val="60000"/>
                    <a:lumOff val="40000"/>
                  </a:schemeClr>
                </a:solidFill>
              </a:rPr>
              <a:t> </a:t>
            </a:r>
            <a:r>
              <a:rPr lang="en-US" sz="4800" dirty="0" err="1" smtClean="0">
                <a:solidFill>
                  <a:schemeClr val="accent5">
                    <a:lumMod val="60000"/>
                    <a:lumOff val="40000"/>
                  </a:schemeClr>
                </a:solidFill>
              </a:rPr>
              <a:t>sie</a:t>
            </a:r>
            <a:r>
              <a:rPr lang="en-US" sz="4800" dirty="0" smtClean="0">
                <a:solidFill>
                  <a:schemeClr val="accent5">
                    <a:lumMod val="60000"/>
                    <a:lumOff val="40000"/>
                  </a:schemeClr>
                </a:solidFill>
              </a:rPr>
              <a:t>:</a:t>
            </a:r>
            <a:endParaRPr lang="en-US" sz="4800" dirty="0">
              <a:solidFill>
                <a:schemeClr val="accent5">
                  <a:lumMod val="60000"/>
                  <a:lumOff val="40000"/>
                </a:schemeClr>
              </a:solidFill>
            </a:endParaRPr>
          </a:p>
        </p:txBody>
      </p:sp>
      <p:sp>
        <p:nvSpPr>
          <p:cNvPr id="7"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44288726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5558" y="2545186"/>
            <a:ext cx="7525554" cy="3929119"/>
          </a:xfrm>
        </p:spPr>
        <p:txBody>
          <a:bodyPr>
            <a:noAutofit/>
          </a:bodyPr>
          <a:lstStyle/>
          <a:p>
            <a:pPr marL="285750" indent="-285750">
              <a:buFontTx/>
              <a:buChar char="-"/>
            </a:pPr>
            <a:r>
              <a:rPr lang="fi-FI" sz="2800" dirty="0" smtClean="0">
                <a:solidFill>
                  <a:srgbClr val="AE0606"/>
                </a:solidFill>
              </a:rPr>
              <a:t>Oppilaiden </a:t>
            </a:r>
            <a:r>
              <a:rPr lang="fi-FI" sz="2800" dirty="0">
                <a:solidFill>
                  <a:srgbClr val="AE0606"/>
                </a:solidFill>
              </a:rPr>
              <a:t>arvioinnissa tärkeät kehitystavoitteet:</a:t>
            </a:r>
          </a:p>
          <a:p>
            <a:pPr marL="742950" lvl="1" indent="-285750">
              <a:buFontTx/>
              <a:buChar char="-"/>
            </a:pPr>
            <a:r>
              <a:rPr lang="fi-FI" sz="2400" dirty="0" smtClean="0">
                <a:solidFill>
                  <a:srgbClr val="AE0606"/>
                </a:solidFill>
              </a:rPr>
              <a:t>arvioinnin </a:t>
            </a:r>
            <a:r>
              <a:rPr lang="fi-FI" sz="2400" dirty="0">
                <a:solidFill>
                  <a:srgbClr val="AE0606"/>
                </a:solidFill>
              </a:rPr>
              <a:t>tavoitteet, välineet, ajoittaminen ja tuloksen viestintä saatettava sopusointuun keskenään sekä arvostamamme</a:t>
            </a:r>
            <a:r>
              <a:rPr lang="fi-FI" sz="2400" b="1" dirty="0">
                <a:solidFill>
                  <a:srgbClr val="AE0606"/>
                </a:solidFill>
              </a:rPr>
              <a:t> ihmis- ja oppimiskäsityksen </a:t>
            </a:r>
            <a:r>
              <a:rPr lang="fi-FI" sz="2400" dirty="0">
                <a:solidFill>
                  <a:srgbClr val="AE0606"/>
                </a:solidFill>
              </a:rPr>
              <a:t>mukaisiksi</a:t>
            </a:r>
          </a:p>
          <a:p>
            <a:pPr marL="742950" lvl="1" indent="-285750">
              <a:buFontTx/>
              <a:buChar char="-"/>
            </a:pPr>
            <a:r>
              <a:rPr lang="fi-FI" sz="2400" dirty="0" smtClean="0">
                <a:solidFill>
                  <a:srgbClr val="AE0606"/>
                </a:solidFill>
              </a:rPr>
              <a:t>arvioinnin </a:t>
            </a:r>
            <a:r>
              <a:rPr lang="fi-FI" sz="2400" b="1" dirty="0">
                <a:solidFill>
                  <a:srgbClr val="AE0606"/>
                </a:solidFill>
              </a:rPr>
              <a:t>perusteen kirkastaminen</a:t>
            </a:r>
            <a:r>
              <a:rPr lang="fi-FI" sz="2400" dirty="0">
                <a:solidFill>
                  <a:srgbClr val="AE0606"/>
                </a:solidFill>
              </a:rPr>
              <a:t>: miksi arvioimme, mitä haluamme tehdä arvioinnilla ja </a:t>
            </a:r>
            <a:r>
              <a:rPr lang="fi-FI" sz="2400" dirty="0" smtClean="0">
                <a:solidFill>
                  <a:srgbClr val="AE0606"/>
                </a:solidFill>
              </a:rPr>
              <a:t>arviointitiedolla</a:t>
            </a:r>
            <a:endParaRPr lang="fi-FI" sz="24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5" name="TextBox 4"/>
          <p:cNvSpPr txBox="1"/>
          <p:nvPr/>
        </p:nvSpPr>
        <p:spPr>
          <a:xfrm rot="19425358">
            <a:off x="46916" y="1796747"/>
            <a:ext cx="2336325" cy="923330"/>
          </a:xfrm>
          <a:prstGeom prst="rect">
            <a:avLst/>
          </a:prstGeom>
          <a:solidFill>
            <a:schemeClr val="accent6">
              <a:lumMod val="75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5400" b="1" dirty="0" smtClean="0">
                <a:solidFill>
                  <a:schemeClr val="accent2">
                    <a:lumMod val="40000"/>
                    <a:lumOff val="60000"/>
                  </a:schemeClr>
                </a:solidFill>
              </a:rPr>
              <a:t>TO DO</a:t>
            </a:r>
            <a:endParaRPr lang="en-US" sz="5400" b="1" dirty="0">
              <a:solidFill>
                <a:schemeClr val="accent2">
                  <a:lumMod val="40000"/>
                  <a:lumOff val="60000"/>
                </a:schemeClr>
              </a:solidFill>
            </a:endParaRPr>
          </a:p>
        </p:txBody>
      </p:sp>
      <p:sp>
        <p:nvSpPr>
          <p:cNvPr id="7"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201580818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7" name="TextBox 6"/>
          <p:cNvSpPr txBox="1"/>
          <p:nvPr/>
        </p:nvSpPr>
        <p:spPr>
          <a:xfrm rot="19425358">
            <a:off x="-118" y="1153867"/>
            <a:ext cx="2336325" cy="923330"/>
          </a:xfrm>
          <a:prstGeom prst="rect">
            <a:avLst/>
          </a:prstGeom>
          <a:solidFill>
            <a:schemeClr val="accent6">
              <a:lumMod val="75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5400" b="1" dirty="0" smtClean="0">
                <a:solidFill>
                  <a:schemeClr val="accent2">
                    <a:lumMod val="40000"/>
                    <a:lumOff val="60000"/>
                  </a:schemeClr>
                </a:solidFill>
              </a:rPr>
              <a:t>TO DO</a:t>
            </a:r>
            <a:endParaRPr lang="en-US" sz="5400" b="1" dirty="0">
              <a:solidFill>
                <a:schemeClr val="accent2">
                  <a:lumMod val="40000"/>
                  <a:lumOff val="60000"/>
                </a:schemeClr>
              </a:solidFill>
            </a:endParaRPr>
          </a:p>
        </p:txBody>
      </p:sp>
      <p:sp>
        <p:nvSpPr>
          <p:cNvPr id="3" name="Content Placeholder 2"/>
          <p:cNvSpPr>
            <a:spLocks noGrp="1"/>
          </p:cNvSpPr>
          <p:nvPr>
            <p:ph idx="1"/>
          </p:nvPr>
        </p:nvSpPr>
        <p:spPr>
          <a:xfrm>
            <a:off x="705517" y="2273332"/>
            <a:ext cx="7800997" cy="4210747"/>
          </a:xfrm>
        </p:spPr>
        <p:txBody>
          <a:bodyPr>
            <a:noAutofit/>
          </a:bodyPr>
          <a:lstStyle/>
          <a:p>
            <a:pPr marL="285750" indent="-285750">
              <a:buFontTx/>
              <a:buChar char="-"/>
            </a:pPr>
            <a:r>
              <a:rPr lang="fi-FI" dirty="0" smtClean="0">
                <a:solidFill>
                  <a:srgbClr val="AE0606"/>
                </a:solidFill>
              </a:rPr>
              <a:t>Mitä olemme yrittäneet tehdä </a:t>
            </a:r>
            <a:r>
              <a:rPr lang="fi-FI" b="1" dirty="0" err="1" smtClean="0">
                <a:solidFill>
                  <a:srgbClr val="AE0606"/>
                </a:solidFill>
              </a:rPr>
              <a:t>RAPA-hankkeessa</a:t>
            </a:r>
            <a:r>
              <a:rPr lang="fi-FI" dirty="0" smtClean="0">
                <a:solidFill>
                  <a:srgbClr val="AE0606"/>
                </a:solidFill>
              </a:rPr>
              <a:t>:</a:t>
            </a:r>
            <a:endParaRPr lang="fi-FI" dirty="0">
              <a:solidFill>
                <a:srgbClr val="AE0606"/>
              </a:solidFill>
            </a:endParaRPr>
          </a:p>
          <a:p>
            <a:pPr marL="742950" lvl="1" indent="-285750">
              <a:buFontTx/>
              <a:buChar char="-"/>
            </a:pPr>
            <a:r>
              <a:rPr lang="fi-FI" dirty="0" smtClean="0">
                <a:solidFill>
                  <a:srgbClr val="AE0606"/>
                </a:solidFill>
              </a:rPr>
              <a:t>kehittää </a:t>
            </a:r>
            <a:r>
              <a:rPr lang="fi-FI" dirty="0">
                <a:solidFill>
                  <a:srgbClr val="AE0606"/>
                </a:solidFill>
              </a:rPr>
              <a:t>ja kokeilla arvioinnin välineitä ja menettelytapoja, jotka </a:t>
            </a:r>
          </a:p>
          <a:p>
            <a:pPr marL="1200150" lvl="2" indent="-285750">
              <a:buFontTx/>
              <a:buChar char="-"/>
            </a:pPr>
            <a:r>
              <a:rPr lang="fi-FI" sz="2400" dirty="0">
                <a:solidFill>
                  <a:srgbClr val="AE0606"/>
                </a:solidFill>
              </a:rPr>
              <a:t>tukevat oppimista</a:t>
            </a:r>
          </a:p>
          <a:p>
            <a:pPr marL="1200150" lvl="2" indent="-285750">
              <a:buFontTx/>
              <a:buChar char="-"/>
            </a:pPr>
            <a:r>
              <a:rPr lang="fi-FI" sz="2400" dirty="0">
                <a:solidFill>
                  <a:srgbClr val="AE0606"/>
                </a:solidFill>
              </a:rPr>
              <a:t>konkretisoivat oppilaalle edistymisen</a:t>
            </a:r>
          </a:p>
          <a:p>
            <a:pPr marL="1200150" lvl="2" indent="-285750">
              <a:buFontTx/>
              <a:buChar char="-"/>
            </a:pPr>
            <a:r>
              <a:rPr lang="fi-FI" sz="2400" dirty="0">
                <a:solidFill>
                  <a:srgbClr val="AE0606"/>
                </a:solidFill>
              </a:rPr>
              <a:t>vahvistavat oppilaan sitoutumista omaan oppimiseen</a:t>
            </a:r>
          </a:p>
          <a:p>
            <a:pPr marL="875538" indent="-285750">
              <a:buFontTx/>
              <a:buChar char="-"/>
            </a:pPr>
            <a:r>
              <a:rPr lang="fi-FI" dirty="0">
                <a:solidFill>
                  <a:srgbClr val="AE0606"/>
                </a:solidFill>
              </a:rPr>
              <a:t>o</a:t>
            </a:r>
            <a:r>
              <a:rPr lang="fi-FI" dirty="0" smtClean="0">
                <a:solidFill>
                  <a:srgbClr val="AE0606"/>
                </a:solidFill>
              </a:rPr>
              <a:t>ppiminen </a:t>
            </a:r>
            <a:r>
              <a:rPr lang="fi-FI" dirty="0">
                <a:solidFill>
                  <a:srgbClr val="AE0606"/>
                </a:solidFill>
              </a:rPr>
              <a:t>on oppilaan ja opettajan yhteinen projekti, ei opettajan </a:t>
            </a:r>
            <a:r>
              <a:rPr lang="fi-FI" dirty="0" smtClean="0">
                <a:solidFill>
                  <a:srgbClr val="AE0606"/>
                </a:solidFill>
              </a:rPr>
              <a:t>projekti</a:t>
            </a:r>
            <a:endParaRPr lang="fi-FI" dirty="0" smtClean="0">
              <a:solidFill>
                <a:srgbClr val="AE0606"/>
              </a:solidFill>
            </a:endParaRPr>
          </a:p>
          <a:p>
            <a:pPr marL="875538" indent="-285750">
              <a:buFontTx/>
              <a:buChar char="-"/>
            </a:pPr>
            <a:r>
              <a:rPr lang="fi-FI" b="1" dirty="0" smtClean="0">
                <a:solidFill>
                  <a:srgbClr val="AE0606"/>
                </a:solidFill>
              </a:rPr>
              <a:t>=&gt; dialogi, oppilaan aktivoiminen</a:t>
            </a:r>
            <a:endParaRPr lang="fi-FI" b="1" dirty="0">
              <a:solidFill>
                <a:srgbClr val="AE0606"/>
              </a:solidFill>
            </a:endParaRPr>
          </a:p>
        </p:txBody>
      </p:sp>
      <p:sp>
        <p:nvSpPr>
          <p:cNvPr id="8"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71551579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591" y="2536048"/>
            <a:ext cx="8002923" cy="3855005"/>
          </a:xfrm>
        </p:spPr>
        <p:txBody>
          <a:bodyPr>
            <a:noAutofit/>
          </a:bodyPr>
          <a:lstStyle/>
          <a:p>
            <a:pPr marL="285750" indent="-285750">
              <a:buFontTx/>
              <a:buChar char="-"/>
            </a:pPr>
            <a:r>
              <a:rPr lang="fi-FI" dirty="0">
                <a:solidFill>
                  <a:srgbClr val="AE0606"/>
                </a:solidFill>
              </a:rPr>
              <a:t>p</a:t>
            </a:r>
            <a:r>
              <a:rPr lang="fi-FI" dirty="0" smtClean="0">
                <a:solidFill>
                  <a:srgbClr val="AE0606"/>
                </a:solidFill>
              </a:rPr>
              <a:t>elit ja pensselit: osaamismatriisi, </a:t>
            </a:r>
            <a:r>
              <a:rPr lang="fi-FI" b="1" dirty="0" smtClean="0">
                <a:solidFill>
                  <a:srgbClr val="AE0606"/>
                </a:solidFill>
              </a:rPr>
              <a:t>taitotaulu</a:t>
            </a:r>
            <a:r>
              <a:rPr lang="fi-FI" dirty="0" smtClean="0">
                <a:solidFill>
                  <a:srgbClr val="AE0606"/>
                </a:solidFill>
              </a:rPr>
              <a:t>, tavoitetaulukko</a:t>
            </a:r>
            <a:endParaRPr lang="fi-FI" dirty="0">
              <a:solidFill>
                <a:srgbClr val="AE0606"/>
              </a:solidFill>
            </a:endParaRPr>
          </a:p>
          <a:p>
            <a:pPr marL="445770" indent="-285750">
              <a:buFontTx/>
              <a:buChar char="-"/>
            </a:pPr>
            <a:r>
              <a:rPr lang="fi-FI" dirty="0">
                <a:solidFill>
                  <a:srgbClr val="AE0606"/>
                </a:solidFill>
              </a:rPr>
              <a:t>kootaan kullekin tasolle </a:t>
            </a:r>
            <a:r>
              <a:rPr lang="fi-FI" dirty="0" smtClean="0">
                <a:solidFill>
                  <a:srgbClr val="AE0606"/>
                </a:solidFill>
              </a:rPr>
              <a:t>konkreettisia osaamis-tavoitteita</a:t>
            </a:r>
            <a:r>
              <a:rPr lang="fi-FI" dirty="0">
                <a:solidFill>
                  <a:srgbClr val="AE0606"/>
                </a:solidFill>
              </a:rPr>
              <a:t>, luettelo siitä, mitä välttämättä </a:t>
            </a:r>
            <a:r>
              <a:rPr lang="fi-FI" dirty="0" err="1" smtClean="0">
                <a:solidFill>
                  <a:srgbClr val="AE0606"/>
                </a:solidFill>
              </a:rPr>
              <a:t>jos-takin</a:t>
            </a:r>
            <a:r>
              <a:rPr lang="fi-FI" dirty="0" smtClean="0">
                <a:solidFill>
                  <a:srgbClr val="AE0606"/>
                </a:solidFill>
              </a:rPr>
              <a:t> </a:t>
            </a:r>
            <a:r>
              <a:rPr lang="fi-FI" dirty="0">
                <a:solidFill>
                  <a:srgbClr val="AE0606"/>
                </a:solidFill>
              </a:rPr>
              <a:t>taidosta on tietyllä tasolla osattava</a:t>
            </a:r>
          </a:p>
          <a:p>
            <a:pPr marL="445770" indent="-285750">
              <a:buFontTx/>
              <a:buChar char="-"/>
            </a:pPr>
            <a:r>
              <a:rPr lang="fi-FI" dirty="0">
                <a:solidFill>
                  <a:srgbClr val="AE0606"/>
                </a:solidFill>
              </a:rPr>
              <a:t>tavoitteet ilmaistaan oppilaalle ymmärrettävällä kielellä</a:t>
            </a:r>
          </a:p>
          <a:p>
            <a:pPr marL="445770" indent="-285750">
              <a:buFontTx/>
              <a:buChar char="-"/>
            </a:pPr>
            <a:r>
              <a:rPr lang="fi-FI" dirty="0">
                <a:solidFill>
                  <a:srgbClr val="AE0606"/>
                </a:solidFill>
              </a:rPr>
              <a:t>oppilas voi itsekin seurata oppimisen ja </a:t>
            </a:r>
            <a:r>
              <a:rPr lang="fi-FI" dirty="0" err="1" smtClean="0">
                <a:solidFill>
                  <a:srgbClr val="AE0606"/>
                </a:solidFill>
              </a:rPr>
              <a:t>suorituk-sen</a:t>
            </a:r>
            <a:r>
              <a:rPr lang="fi-FI" dirty="0" smtClean="0">
                <a:solidFill>
                  <a:srgbClr val="AE0606"/>
                </a:solidFill>
              </a:rPr>
              <a:t> </a:t>
            </a:r>
            <a:r>
              <a:rPr lang="fi-FI" dirty="0">
                <a:solidFill>
                  <a:srgbClr val="AE0606"/>
                </a:solidFill>
              </a:rPr>
              <a:t>etenemistä </a:t>
            </a: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extBox 5"/>
          <p:cNvSpPr txBox="1"/>
          <p:nvPr/>
        </p:nvSpPr>
        <p:spPr>
          <a:xfrm rot="19425358">
            <a:off x="78414" y="1316919"/>
            <a:ext cx="2010747" cy="923330"/>
          </a:xfrm>
          <a:prstGeom prst="rect">
            <a:avLst/>
          </a:prstGeom>
          <a:solidFill>
            <a:srgbClr val="919064"/>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5400" b="1" dirty="0" smtClean="0">
                <a:solidFill>
                  <a:schemeClr val="accent2">
                    <a:lumMod val="40000"/>
                    <a:lumOff val="60000"/>
                  </a:schemeClr>
                </a:solidFill>
              </a:rPr>
              <a:t>BITTE!</a:t>
            </a:r>
            <a:endParaRPr lang="en-US" sz="5400" b="1" dirty="0">
              <a:solidFill>
                <a:schemeClr val="accent2">
                  <a:lumMod val="40000"/>
                  <a:lumOff val="60000"/>
                </a:schemeClr>
              </a:solidFill>
            </a:endParaRPr>
          </a:p>
        </p:txBody>
      </p:sp>
      <p:sp>
        <p:nvSpPr>
          <p:cNvPr id="7"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350088813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591" y="2745323"/>
            <a:ext cx="8002923" cy="3855005"/>
          </a:xfrm>
        </p:spPr>
        <p:txBody>
          <a:bodyPr>
            <a:noAutofit/>
          </a:bodyPr>
          <a:lstStyle/>
          <a:p>
            <a:pPr marL="285750" indent="-285750">
              <a:buFontTx/>
              <a:buChar char="-"/>
            </a:pPr>
            <a:r>
              <a:rPr lang="fi-FI" sz="2800" dirty="0">
                <a:solidFill>
                  <a:srgbClr val="AE0606"/>
                </a:solidFill>
              </a:rPr>
              <a:t>p</a:t>
            </a:r>
            <a:r>
              <a:rPr lang="fi-FI" sz="2800" dirty="0" smtClean="0">
                <a:solidFill>
                  <a:srgbClr val="AE0606"/>
                </a:solidFill>
              </a:rPr>
              <a:t>elit ja pensselit: osaamismatriisi, </a:t>
            </a:r>
            <a:r>
              <a:rPr lang="fi-FI" sz="2800" b="1" dirty="0" smtClean="0">
                <a:solidFill>
                  <a:srgbClr val="AE0606"/>
                </a:solidFill>
              </a:rPr>
              <a:t>taitotaulu</a:t>
            </a:r>
            <a:r>
              <a:rPr lang="fi-FI" sz="2800" dirty="0" smtClean="0">
                <a:solidFill>
                  <a:srgbClr val="AE0606"/>
                </a:solidFill>
              </a:rPr>
              <a:t>, tavoitetaulukko</a:t>
            </a:r>
            <a:endParaRPr lang="fi-FI" sz="2800" dirty="0">
              <a:solidFill>
                <a:srgbClr val="AE0606"/>
              </a:solidFill>
            </a:endParaRPr>
          </a:p>
          <a:p>
            <a:pPr marL="445770" indent="-285750">
              <a:buFontTx/>
              <a:buChar char="-"/>
            </a:pPr>
            <a:r>
              <a:rPr lang="fi-FI" sz="2800" dirty="0" smtClean="0">
                <a:solidFill>
                  <a:srgbClr val="AE0606"/>
                </a:solidFill>
              </a:rPr>
              <a:t>oppilas </a:t>
            </a:r>
            <a:r>
              <a:rPr lang="fi-FI" sz="2800" dirty="0">
                <a:solidFill>
                  <a:srgbClr val="AE0606"/>
                </a:solidFill>
              </a:rPr>
              <a:t>ymmärtää itsekin, mihin pitää kiinnittää huomio</a:t>
            </a:r>
          </a:p>
          <a:p>
            <a:pPr marL="445770" indent="-285750">
              <a:buFontTx/>
              <a:buChar char="-"/>
            </a:pPr>
            <a:r>
              <a:rPr lang="fi-FI" sz="2800" dirty="0">
                <a:solidFill>
                  <a:srgbClr val="AE0606"/>
                </a:solidFill>
              </a:rPr>
              <a:t>=&gt; tukee oppilaan itseohjautuvuutta, vahvistaa motivaatiota</a:t>
            </a:r>
          </a:p>
          <a:p>
            <a:pPr marL="445770" indent="-285750">
              <a:buFontTx/>
              <a:buChar char="-"/>
            </a:pPr>
            <a:r>
              <a:rPr lang="fi-FI" sz="2800" dirty="0">
                <a:solidFill>
                  <a:srgbClr val="AE0606"/>
                </a:solidFill>
              </a:rPr>
              <a:t>tarkennettuna ja yksilöllistettynä sopii myös </a:t>
            </a:r>
            <a:r>
              <a:rPr lang="fi-FI" sz="2800" dirty="0" smtClean="0">
                <a:solidFill>
                  <a:srgbClr val="AE0606"/>
                </a:solidFill>
              </a:rPr>
              <a:t>lukukausiarviointiin</a:t>
            </a:r>
            <a:endParaRPr lang="fi-FI" sz="28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7" name="TextBox 6"/>
          <p:cNvSpPr txBox="1"/>
          <p:nvPr/>
        </p:nvSpPr>
        <p:spPr>
          <a:xfrm rot="19425358">
            <a:off x="78414" y="1316919"/>
            <a:ext cx="2010747" cy="923330"/>
          </a:xfrm>
          <a:prstGeom prst="rect">
            <a:avLst/>
          </a:prstGeom>
          <a:solidFill>
            <a:srgbClr val="919064"/>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5400" b="1" dirty="0" smtClean="0">
                <a:solidFill>
                  <a:schemeClr val="accent2">
                    <a:lumMod val="40000"/>
                    <a:lumOff val="60000"/>
                  </a:schemeClr>
                </a:solidFill>
              </a:rPr>
              <a:t>BITTE!</a:t>
            </a:r>
            <a:endParaRPr lang="en-US" sz="5400" b="1" dirty="0">
              <a:solidFill>
                <a:schemeClr val="accent2">
                  <a:lumMod val="40000"/>
                  <a:lumOff val="60000"/>
                </a:schemeClr>
              </a:solidFill>
            </a:endParaRPr>
          </a:p>
        </p:txBody>
      </p:sp>
      <p:sp>
        <p:nvSpPr>
          <p:cNvPr id="8"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69730002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591" y="3010542"/>
            <a:ext cx="8002923" cy="3146221"/>
          </a:xfrm>
        </p:spPr>
        <p:txBody>
          <a:bodyPr>
            <a:noAutofit/>
          </a:bodyPr>
          <a:lstStyle/>
          <a:p>
            <a:pPr marL="285750" indent="-285750">
              <a:buFontTx/>
              <a:buChar char="-"/>
            </a:pPr>
            <a:r>
              <a:rPr lang="fi-FI" sz="3200" dirty="0">
                <a:solidFill>
                  <a:srgbClr val="AE0606"/>
                </a:solidFill>
              </a:rPr>
              <a:t>p</a:t>
            </a:r>
            <a:r>
              <a:rPr lang="fi-FI" sz="3200" dirty="0" smtClean="0">
                <a:solidFill>
                  <a:srgbClr val="AE0606"/>
                </a:solidFill>
              </a:rPr>
              <a:t>elit ja pensselit: osaamismatriisi, </a:t>
            </a:r>
            <a:r>
              <a:rPr lang="fi-FI" sz="3200" b="1" dirty="0" smtClean="0">
                <a:solidFill>
                  <a:srgbClr val="AE0606"/>
                </a:solidFill>
              </a:rPr>
              <a:t>taitotaulu (</a:t>
            </a:r>
            <a:r>
              <a:rPr lang="fi-FI" sz="3200" b="1" dirty="0" err="1" smtClean="0">
                <a:solidFill>
                  <a:srgbClr val="AE0606"/>
                </a:solidFill>
              </a:rPr>
              <a:t>kunskapsstege</a:t>
            </a:r>
            <a:r>
              <a:rPr lang="fi-FI" sz="3200" b="1" dirty="0" smtClean="0">
                <a:solidFill>
                  <a:srgbClr val="AE0606"/>
                </a:solidFill>
              </a:rPr>
              <a:t>)</a:t>
            </a:r>
            <a:r>
              <a:rPr lang="fi-FI" sz="3200" dirty="0" smtClean="0">
                <a:solidFill>
                  <a:srgbClr val="AE0606"/>
                </a:solidFill>
              </a:rPr>
              <a:t>, </a:t>
            </a:r>
            <a:r>
              <a:rPr lang="fi-FI" sz="3200" dirty="0" smtClean="0">
                <a:solidFill>
                  <a:srgbClr val="AE0606"/>
                </a:solidFill>
              </a:rPr>
              <a:t>tavoitetaulukko</a:t>
            </a:r>
            <a:endParaRPr lang="fi-FI" sz="3200" dirty="0">
              <a:solidFill>
                <a:srgbClr val="AE0606"/>
              </a:solidFill>
            </a:endParaRPr>
          </a:p>
          <a:p>
            <a:pPr marL="445770" indent="-285750">
              <a:buFontTx/>
              <a:buChar char="-"/>
            </a:pPr>
            <a:r>
              <a:rPr lang="fi-FI" sz="3200" dirty="0">
                <a:solidFill>
                  <a:srgbClr val="AE0606"/>
                </a:solidFill>
              </a:rPr>
              <a:t>v</a:t>
            </a:r>
            <a:r>
              <a:rPr lang="fi-FI" sz="3200" dirty="0" smtClean="0">
                <a:solidFill>
                  <a:srgbClr val="AE0606"/>
                </a:solidFill>
              </a:rPr>
              <a:t>aarana, että oppiminen pilkotaan merkityksettömiin osiin =&gt; kokonaisuus katoaa</a:t>
            </a:r>
            <a:endParaRPr lang="fi-FI" sz="32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7" name="TextBox 6"/>
          <p:cNvSpPr txBox="1"/>
          <p:nvPr/>
        </p:nvSpPr>
        <p:spPr>
          <a:xfrm rot="19425358">
            <a:off x="78414" y="1316919"/>
            <a:ext cx="2010747" cy="923330"/>
          </a:xfrm>
          <a:prstGeom prst="rect">
            <a:avLst/>
          </a:prstGeom>
          <a:solidFill>
            <a:srgbClr val="919064"/>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5400" b="1" dirty="0" smtClean="0">
                <a:solidFill>
                  <a:schemeClr val="accent2">
                    <a:lumMod val="40000"/>
                    <a:lumOff val="60000"/>
                  </a:schemeClr>
                </a:solidFill>
              </a:rPr>
              <a:t>BITTE!</a:t>
            </a:r>
            <a:endParaRPr lang="en-US" sz="5400" b="1" dirty="0">
              <a:solidFill>
                <a:schemeClr val="accent2">
                  <a:lumMod val="40000"/>
                  <a:lumOff val="60000"/>
                </a:schemeClr>
              </a:solidFill>
            </a:endParaRPr>
          </a:p>
        </p:txBody>
      </p:sp>
      <p:sp>
        <p:nvSpPr>
          <p:cNvPr id="8"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349078463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926" y="2200866"/>
            <a:ext cx="8054746" cy="4339593"/>
          </a:xfrm>
        </p:spPr>
        <p:txBody>
          <a:bodyPr>
            <a:noAutofit/>
          </a:bodyPr>
          <a:lstStyle/>
          <a:p>
            <a:pPr marL="285750" indent="-285750">
              <a:buFontTx/>
              <a:buChar char="-"/>
            </a:pPr>
            <a:r>
              <a:rPr lang="fi-FI" sz="3200" dirty="0">
                <a:solidFill>
                  <a:srgbClr val="AE0606"/>
                </a:solidFill>
              </a:rPr>
              <a:t>p</a:t>
            </a:r>
            <a:r>
              <a:rPr lang="fi-FI" sz="3200" dirty="0" smtClean="0">
                <a:solidFill>
                  <a:srgbClr val="AE0606"/>
                </a:solidFill>
              </a:rPr>
              <a:t>elit ja pensselit: </a:t>
            </a:r>
            <a:r>
              <a:rPr lang="fi-FI" sz="3200" b="1" dirty="0">
                <a:solidFill>
                  <a:srgbClr val="AE0606"/>
                </a:solidFill>
              </a:rPr>
              <a:t>portfolio</a:t>
            </a:r>
          </a:p>
          <a:p>
            <a:pPr marL="742950" lvl="1" indent="-285750">
              <a:buFontTx/>
              <a:buChar char="-"/>
            </a:pPr>
            <a:r>
              <a:rPr lang="fi-FI" sz="2800" dirty="0">
                <a:solidFill>
                  <a:srgbClr val="AE0606"/>
                </a:solidFill>
              </a:rPr>
              <a:t>p</a:t>
            </a:r>
            <a:r>
              <a:rPr lang="fi-FI" sz="2800" dirty="0" smtClean="0">
                <a:solidFill>
                  <a:srgbClr val="AE0606"/>
                </a:solidFill>
              </a:rPr>
              <a:t>ortfolio = </a:t>
            </a:r>
            <a:r>
              <a:rPr lang="fi-FI" sz="2800" b="1" dirty="0" smtClean="0">
                <a:solidFill>
                  <a:srgbClr val="AE0606"/>
                </a:solidFill>
              </a:rPr>
              <a:t>tallenteet + oppimispäiväkirja</a:t>
            </a:r>
          </a:p>
          <a:p>
            <a:pPr marL="742950" lvl="1" indent="-285750">
              <a:buFontTx/>
              <a:buChar char="-"/>
            </a:pPr>
            <a:r>
              <a:rPr lang="fi-FI" sz="2800" dirty="0" smtClean="0">
                <a:solidFill>
                  <a:srgbClr val="AE0606"/>
                </a:solidFill>
              </a:rPr>
              <a:t>dokumentoidaan </a:t>
            </a:r>
            <a:r>
              <a:rPr lang="fi-FI" sz="2800" dirty="0">
                <a:solidFill>
                  <a:srgbClr val="AE0606"/>
                </a:solidFill>
              </a:rPr>
              <a:t>ja tallennetaan oppimisen edistymistä prosessin eri vaiheissa eli </a:t>
            </a:r>
            <a:r>
              <a:rPr lang="fi-FI" sz="2800" dirty="0" smtClean="0">
                <a:solidFill>
                  <a:srgbClr val="AE0606"/>
                </a:solidFill>
              </a:rPr>
              <a:t>näkyväksi polku ensimmäisistä harjoituksista lavalle </a:t>
            </a:r>
          </a:p>
          <a:p>
            <a:pPr marL="742950" lvl="1" indent="-285750">
              <a:buFontTx/>
              <a:buChar char="-"/>
            </a:pPr>
            <a:r>
              <a:rPr lang="fi-FI" sz="2800" dirty="0" smtClean="0">
                <a:solidFill>
                  <a:srgbClr val="AE0606"/>
                </a:solidFill>
              </a:rPr>
              <a:t>oppilas </a:t>
            </a:r>
            <a:r>
              <a:rPr lang="fi-FI" sz="2800" dirty="0">
                <a:solidFill>
                  <a:srgbClr val="AE0606"/>
                </a:solidFill>
              </a:rPr>
              <a:t>reflektoi, pohtii omaan osaamistaan ja edistymistään eli kokoaa </a:t>
            </a:r>
            <a:r>
              <a:rPr lang="fi-FI" sz="2800" dirty="0" smtClean="0">
                <a:solidFill>
                  <a:srgbClr val="AE0606"/>
                </a:solidFill>
              </a:rPr>
              <a:t>oppimispäiväkirjaa</a:t>
            </a:r>
            <a:endParaRPr lang="fi-FI" sz="28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7" name="TextBox 6"/>
          <p:cNvSpPr txBox="1"/>
          <p:nvPr/>
        </p:nvSpPr>
        <p:spPr>
          <a:xfrm rot="19425358">
            <a:off x="78414" y="1316919"/>
            <a:ext cx="2010747" cy="923330"/>
          </a:xfrm>
          <a:prstGeom prst="rect">
            <a:avLst/>
          </a:prstGeom>
          <a:solidFill>
            <a:srgbClr val="919064"/>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5400" b="1" dirty="0" smtClean="0">
                <a:solidFill>
                  <a:schemeClr val="accent2">
                    <a:lumMod val="40000"/>
                    <a:lumOff val="60000"/>
                  </a:schemeClr>
                </a:solidFill>
              </a:rPr>
              <a:t>BITTE!</a:t>
            </a:r>
            <a:endParaRPr lang="en-US" sz="5400" b="1" dirty="0">
              <a:solidFill>
                <a:schemeClr val="accent2">
                  <a:lumMod val="40000"/>
                  <a:lumOff val="60000"/>
                </a:schemeClr>
              </a:solidFill>
            </a:endParaRPr>
          </a:p>
        </p:txBody>
      </p:sp>
      <p:sp>
        <p:nvSpPr>
          <p:cNvPr id="8"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236394732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728" y="2341996"/>
            <a:ext cx="8519994" cy="4308720"/>
          </a:xfrm>
        </p:spPr>
        <p:txBody>
          <a:bodyPr>
            <a:noAutofit/>
          </a:bodyPr>
          <a:lstStyle/>
          <a:p>
            <a:pPr marL="285750" indent="-285750">
              <a:buFontTx/>
              <a:buChar char="-"/>
            </a:pPr>
            <a:r>
              <a:rPr lang="fi-FI" sz="3200" dirty="0">
                <a:solidFill>
                  <a:srgbClr val="AE0606"/>
                </a:solidFill>
              </a:rPr>
              <a:t>p</a:t>
            </a:r>
            <a:r>
              <a:rPr lang="fi-FI" sz="3200" dirty="0" smtClean="0">
                <a:solidFill>
                  <a:srgbClr val="AE0606"/>
                </a:solidFill>
              </a:rPr>
              <a:t>elit ja pensselit: </a:t>
            </a:r>
            <a:r>
              <a:rPr lang="fi-FI" sz="3200" b="1" dirty="0">
                <a:solidFill>
                  <a:srgbClr val="AE0606"/>
                </a:solidFill>
              </a:rPr>
              <a:t>portfolio</a:t>
            </a:r>
          </a:p>
          <a:p>
            <a:pPr marL="742950" lvl="1" indent="-285750">
              <a:buFontTx/>
              <a:buChar char="-"/>
            </a:pPr>
            <a:r>
              <a:rPr lang="fi-FI" sz="2800" dirty="0">
                <a:solidFill>
                  <a:srgbClr val="AE0606"/>
                </a:solidFill>
              </a:rPr>
              <a:t>k</a:t>
            </a:r>
            <a:r>
              <a:rPr lang="fi-FI" sz="2800" dirty="0" smtClean="0">
                <a:solidFill>
                  <a:srgbClr val="AE0606"/>
                </a:solidFill>
              </a:rPr>
              <a:t>onkretisoi oppilaalle oppimisen</a:t>
            </a:r>
          </a:p>
          <a:p>
            <a:pPr marL="742950" lvl="1" indent="-285750">
              <a:buFontTx/>
              <a:buChar char="-"/>
            </a:pPr>
            <a:r>
              <a:rPr lang="fi-FI" sz="2800" dirty="0">
                <a:solidFill>
                  <a:srgbClr val="AE0606"/>
                </a:solidFill>
              </a:rPr>
              <a:t>a</a:t>
            </a:r>
            <a:r>
              <a:rPr lang="fi-FI" sz="2800" dirty="0" smtClean="0">
                <a:solidFill>
                  <a:srgbClr val="AE0606"/>
                </a:solidFill>
              </a:rPr>
              <a:t>uttaa oppilasta huomaamaan oppimisen haasteet ja edistymisen</a:t>
            </a:r>
          </a:p>
          <a:p>
            <a:pPr marL="742950" lvl="1" indent="-285750">
              <a:buFontTx/>
              <a:buChar char="-"/>
            </a:pPr>
            <a:r>
              <a:rPr lang="fi-FI" sz="2800" dirty="0">
                <a:solidFill>
                  <a:srgbClr val="AE0606"/>
                </a:solidFill>
              </a:rPr>
              <a:t>t</a:t>
            </a:r>
            <a:r>
              <a:rPr lang="fi-FI" sz="2800" dirty="0" smtClean="0">
                <a:solidFill>
                  <a:srgbClr val="AE0606"/>
                </a:solidFill>
              </a:rPr>
              <a:t>ukee oppilaan itseohjautuvuutta</a:t>
            </a:r>
          </a:p>
          <a:p>
            <a:pPr marL="742950" lvl="1" indent="-285750">
              <a:buFontTx/>
              <a:buChar char="-"/>
            </a:pPr>
            <a:r>
              <a:rPr lang="fi-FI" sz="2800" dirty="0">
                <a:solidFill>
                  <a:srgbClr val="AE0606"/>
                </a:solidFill>
              </a:rPr>
              <a:t>v</a:t>
            </a:r>
            <a:r>
              <a:rPr lang="fi-FI" sz="2800" dirty="0" smtClean="0">
                <a:solidFill>
                  <a:srgbClr val="AE0606"/>
                </a:solidFill>
              </a:rPr>
              <a:t>ahvistaa motivaatiota</a:t>
            </a:r>
          </a:p>
          <a:p>
            <a:pPr marL="445770" indent="-285750">
              <a:buFontTx/>
              <a:buChar char="-"/>
            </a:pPr>
            <a:r>
              <a:rPr lang="fi-FI" sz="3200" dirty="0">
                <a:solidFill>
                  <a:srgbClr val="AE0606"/>
                </a:solidFill>
              </a:rPr>
              <a:t>v</a:t>
            </a:r>
            <a:r>
              <a:rPr lang="fi-FI" sz="3200" dirty="0" smtClean="0">
                <a:solidFill>
                  <a:srgbClr val="AE0606"/>
                </a:solidFill>
              </a:rPr>
              <a:t>aarana</a:t>
            </a:r>
          </a:p>
          <a:p>
            <a:pPr marL="742950" lvl="1" indent="-285750">
              <a:buFontTx/>
              <a:buChar char="-"/>
            </a:pPr>
            <a:r>
              <a:rPr lang="fi-FI" sz="2800" dirty="0">
                <a:solidFill>
                  <a:srgbClr val="AE0606"/>
                </a:solidFill>
              </a:rPr>
              <a:t>l</a:t>
            </a:r>
            <a:r>
              <a:rPr lang="fi-FI" sz="2800" dirty="0" smtClean="0">
                <a:solidFill>
                  <a:srgbClr val="AE0606"/>
                </a:solidFill>
              </a:rPr>
              <a:t>iika on liikaa: materiaaliin hukkuminen</a:t>
            </a:r>
            <a:endParaRPr lang="fi-FI" sz="28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7" name="TextBox 6"/>
          <p:cNvSpPr txBox="1"/>
          <p:nvPr/>
        </p:nvSpPr>
        <p:spPr>
          <a:xfrm rot="19425358">
            <a:off x="78414" y="1316919"/>
            <a:ext cx="2010747" cy="923330"/>
          </a:xfrm>
          <a:prstGeom prst="rect">
            <a:avLst/>
          </a:prstGeom>
          <a:solidFill>
            <a:srgbClr val="919064"/>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5400" b="1" dirty="0" smtClean="0">
                <a:solidFill>
                  <a:schemeClr val="accent2">
                    <a:lumMod val="40000"/>
                    <a:lumOff val="60000"/>
                  </a:schemeClr>
                </a:solidFill>
              </a:rPr>
              <a:t>BITTE!</a:t>
            </a:r>
            <a:endParaRPr lang="en-US" sz="5400" b="1" dirty="0">
              <a:solidFill>
                <a:schemeClr val="accent2">
                  <a:lumMod val="40000"/>
                  <a:lumOff val="60000"/>
                </a:schemeClr>
              </a:solidFill>
            </a:endParaRPr>
          </a:p>
        </p:txBody>
      </p:sp>
      <p:sp>
        <p:nvSpPr>
          <p:cNvPr id="8"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9649042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marL="285750" indent="-285750">
              <a:buFontTx/>
              <a:buChar char="-"/>
            </a:pPr>
            <a:r>
              <a:rPr lang="fi-FI" dirty="0">
                <a:solidFill>
                  <a:srgbClr val="AE0606"/>
                </a:solidFill>
              </a:rPr>
              <a:t>musiikkioppilaitoksissa oppilaiden arvioinnissa pitkät traditiot</a:t>
            </a:r>
          </a:p>
          <a:p>
            <a:pPr marL="742950" lvl="1" indent="-285750">
              <a:buFontTx/>
              <a:buChar char="-"/>
            </a:pPr>
            <a:r>
              <a:rPr lang="fi-FI" dirty="0">
                <a:solidFill>
                  <a:srgbClr val="AE0606"/>
                </a:solidFill>
              </a:rPr>
              <a:t>käytännöt on lainattu koulumaailmasta</a:t>
            </a:r>
          </a:p>
          <a:p>
            <a:pPr marL="285750" indent="-285750">
              <a:buFontTx/>
              <a:buChar char="-"/>
            </a:pPr>
            <a:r>
              <a:rPr lang="fi-FI" dirty="0">
                <a:solidFill>
                  <a:srgbClr val="AE0606"/>
                </a:solidFill>
              </a:rPr>
              <a:t>niiden taustaoletukset jäävät usein hiljaisiksi</a:t>
            </a:r>
          </a:p>
          <a:p>
            <a:pPr marL="742950" lvl="1" indent="-285750">
              <a:buFontTx/>
              <a:buChar char="-"/>
            </a:pPr>
            <a:r>
              <a:rPr lang="fi-FI" dirty="0">
                <a:solidFill>
                  <a:srgbClr val="AE0606"/>
                </a:solidFill>
              </a:rPr>
              <a:t>mitä on oppiminen</a:t>
            </a:r>
          </a:p>
          <a:p>
            <a:pPr marL="742950" lvl="1" indent="-285750">
              <a:buFontTx/>
              <a:buChar char="-"/>
            </a:pPr>
            <a:r>
              <a:rPr lang="fi-FI" dirty="0">
                <a:solidFill>
                  <a:srgbClr val="AE0606"/>
                </a:solidFill>
              </a:rPr>
              <a:t>mikä on oppilaan asema</a:t>
            </a:r>
          </a:p>
          <a:p>
            <a:pPr marL="742950" lvl="1" indent="-285750">
              <a:buFontTx/>
              <a:buChar char="-"/>
            </a:pPr>
            <a:r>
              <a:rPr lang="fi-FI" dirty="0">
                <a:solidFill>
                  <a:srgbClr val="AE0606"/>
                </a:solidFill>
              </a:rPr>
              <a:t>miksi </a:t>
            </a:r>
            <a:r>
              <a:rPr lang="fi-FI" dirty="0" smtClean="0">
                <a:solidFill>
                  <a:srgbClr val="AE0606"/>
                </a:solidFill>
              </a:rPr>
              <a:t>arvioidaan</a:t>
            </a:r>
          </a:p>
          <a:p>
            <a:pPr marL="445770" indent="-285750">
              <a:buFontTx/>
              <a:buChar char="-"/>
            </a:pPr>
            <a:r>
              <a:rPr lang="fi-FI" dirty="0">
                <a:solidFill>
                  <a:srgbClr val="AE0606"/>
                </a:solidFill>
              </a:rPr>
              <a:t>=&gt; tuleeko arvioinnista rituaali ilman pedagogista arvoa</a:t>
            </a:r>
          </a:p>
          <a:p>
            <a:pPr marL="742950" lvl="1" indent="-285750">
              <a:buFontTx/>
              <a:buChar char="-"/>
            </a:pPr>
            <a:endParaRPr lang="fi-FI" dirty="0"/>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294758017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7" name="TextBox 6"/>
          <p:cNvSpPr txBox="1"/>
          <p:nvPr/>
        </p:nvSpPr>
        <p:spPr>
          <a:xfrm rot="19425358">
            <a:off x="78414" y="1316919"/>
            <a:ext cx="2010747" cy="923330"/>
          </a:xfrm>
          <a:prstGeom prst="rect">
            <a:avLst/>
          </a:prstGeom>
          <a:solidFill>
            <a:srgbClr val="919064"/>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5400" b="1" dirty="0" smtClean="0">
                <a:solidFill>
                  <a:schemeClr val="accent2">
                    <a:lumMod val="40000"/>
                    <a:lumOff val="60000"/>
                  </a:schemeClr>
                </a:solidFill>
              </a:rPr>
              <a:t>BITTE!</a:t>
            </a:r>
            <a:endParaRPr lang="en-US" sz="5400" b="1" dirty="0">
              <a:solidFill>
                <a:schemeClr val="accent2">
                  <a:lumMod val="40000"/>
                  <a:lumOff val="60000"/>
                </a:schemeClr>
              </a:solidFill>
            </a:endParaRPr>
          </a:p>
        </p:txBody>
      </p:sp>
      <p:sp>
        <p:nvSpPr>
          <p:cNvPr id="3" name="Content Placeholder 2"/>
          <p:cNvSpPr>
            <a:spLocks noGrp="1"/>
          </p:cNvSpPr>
          <p:nvPr>
            <p:ph idx="1"/>
          </p:nvPr>
        </p:nvSpPr>
        <p:spPr>
          <a:xfrm>
            <a:off x="503591" y="2253790"/>
            <a:ext cx="8228080" cy="4255797"/>
          </a:xfrm>
        </p:spPr>
        <p:txBody>
          <a:bodyPr>
            <a:noAutofit/>
          </a:bodyPr>
          <a:lstStyle/>
          <a:p>
            <a:pPr marL="285750" indent="-285750">
              <a:buFontTx/>
              <a:buChar char="-"/>
            </a:pPr>
            <a:r>
              <a:rPr lang="fi-FI" dirty="0" smtClean="0">
                <a:solidFill>
                  <a:srgbClr val="AE0606"/>
                </a:solidFill>
              </a:rPr>
              <a:t>Kirjallisuutta</a:t>
            </a:r>
          </a:p>
          <a:p>
            <a:pPr marL="285750" indent="-285750">
              <a:buFontTx/>
              <a:buChar char="-"/>
            </a:pPr>
            <a:r>
              <a:rPr lang="fi-FI" sz="1800" dirty="0" smtClean="0">
                <a:solidFill>
                  <a:srgbClr val="AE0606"/>
                </a:solidFill>
              </a:rPr>
              <a:t>Päivi </a:t>
            </a:r>
            <a:r>
              <a:rPr lang="fi-FI" sz="1800" dirty="0" err="1" smtClean="0">
                <a:solidFill>
                  <a:srgbClr val="AE0606"/>
                </a:solidFill>
              </a:rPr>
              <a:t>Atjonen</a:t>
            </a:r>
            <a:endParaRPr lang="fi-FI" sz="1800" dirty="0" smtClean="0">
              <a:solidFill>
                <a:srgbClr val="AE0606"/>
              </a:solidFill>
            </a:endParaRPr>
          </a:p>
          <a:p>
            <a:pPr marL="582930" lvl="1" indent="-285750">
              <a:buFontTx/>
              <a:buChar char="-"/>
            </a:pPr>
            <a:r>
              <a:rPr lang="fi-FI" sz="1800" dirty="0" smtClean="0">
                <a:solidFill>
                  <a:srgbClr val="AE0606"/>
                </a:solidFill>
              </a:rPr>
              <a:t>Hyvä, paha arviointi</a:t>
            </a:r>
          </a:p>
          <a:p>
            <a:pPr marL="582930" lvl="1" indent="-285750">
              <a:buFontTx/>
              <a:buChar char="-"/>
            </a:pPr>
            <a:r>
              <a:rPr lang="fi-FI" sz="1800" dirty="0" smtClean="0">
                <a:solidFill>
                  <a:srgbClr val="AE0606"/>
                </a:solidFill>
              </a:rPr>
              <a:t>Kehittävä arviointi kasvatusalalla</a:t>
            </a:r>
          </a:p>
          <a:p>
            <a:pPr marL="285750" indent="-285750">
              <a:buFontTx/>
              <a:buChar char="-"/>
            </a:pPr>
            <a:r>
              <a:rPr lang="fi-FI" sz="1800" dirty="0" smtClean="0">
                <a:solidFill>
                  <a:srgbClr val="AE0606"/>
                </a:solidFill>
              </a:rPr>
              <a:t>Anneli </a:t>
            </a:r>
            <a:r>
              <a:rPr lang="fi-FI" sz="1800" dirty="0" err="1" smtClean="0">
                <a:solidFill>
                  <a:srgbClr val="AE0606"/>
                </a:solidFill>
              </a:rPr>
              <a:t>Niikko</a:t>
            </a:r>
            <a:endParaRPr lang="fi-FI" sz="1800" dirty="0" smtClean="0">
              <a:solidFill>
                <a:srgbClr val="AE0606"/>
              </a:solidFill>
            </a:endParaRPr>
          </a:p>
          <a:p>
            <a:pPr marL="582930" lvl="1" indent="-285750">
              <a:buFontTx/>
              <a:buChar char="-"/>
            </a:pPr>
            <a:r>
              <a:rPr lang="fi-FI" sz="1800" dirty="0" smtClean="0">
                <a:solidFill>
                  <a:srgbClr val="AE0606"/>
                </a:solidFill>
              </a:rPr>
              <a:t>Portfolio oppimisen ja kasvun välineenä</a:t>
            </a:r>
          </a:p>
          <a:p>
            <a:pPr marL="285750" indent="-285750">
              <a:buFontTx/>
              <a:buChar char="-"/>
            </a:pPr>
            <a:r>
              <a:rPr lang="fi-FI" sz="1800" dirty="0" smtClean="0">
                <a:solidFill>
                  <a:srgbClr val="AE0606"/>
                </a:solidFill>
              </a:rPr>
              <a:t>Anna-Elina Lavaste</a:t>
            </a:r>
          </a:p>
          <a:p>
            <a:pPr marL="582930" lvl="1" indent="-285750">
              <a:buFontTx/>
              <a:buChar char="-"/>
            </a:pPr>
            <a:r>
              <a:rPr lang="en-US" sz="1600" dirty="0" err="1" smtClean="0">
                <a:solidFill>
                  <a:srgbClr val="AE0606"/>
                </a:solidFill>
              </a:rPr>
              <a:t>Tuomarista</a:t>
            </a:r>
            <a:r>
              <a:rPr lang="en-US" sz="1600" dirty="0" smtClean="0">
                <a:solidFill>
                  <a:srgbClr val="AE0606"/>
                </a:solidFill>
              </a:rPr>
              <a:t> </a:t>
            </a:r>
            <a:r>
              <a:rPr lang="en-US" sz="1600" dirty="0" err="1">
                <a:solidFill>
                  <a:srgbClr val="AE0606"/>
                </a:solidFill>
              </a:rPr>
              <a:t>tukijaksi</a:t>
            </a:r>
            <a:r>
              <a:rPr lang="en-US" sz="1600" dirty="0">
                <a:solidFill>
                  <a:srgbClr val="AE0606"/>
                </a:solidFill>
              </a:rPr>
              <a:t> – </a:t>
            </a:r>
            <a:r>
              <a:rPr lang="en-US" sz="1600" dirty="0" err="1">
                <a:solidFill>
                  <a:srgbClr val="AE0606"/>
                </a:solidFill>
              </a:rPr>
              <a:t>oppilasarvioinnin</a:t>
            </a:r>
            <a:r>
              <a:rPr lang="en-US" sz="1600" dirty="0">
                <a:solidFill>
                  <a:srgbClr val="AE0606"/>
                </a:solidFill>
              </a:rPr>
              <a:t> </a:t>
            </a:r>
            <a:r>
              <a:rPr lang="en-US" sz="1600" dirty="0" err="1">
                <a:solidFill>
                  <a:srgbClr val="AE0606"/>
                </a:solidFill>
              </a:rPr>
              <a:t>uudistaminen</a:t>
            </a:r>
            <a:r>
              <a:rPr lang="en-US" sz="1600" dirty="0">
                <a:solidFill>
                  <a:srgbClr val="AE0606"/>
                </a:solidFill>
              </a:rPr>
              <a:t> </a:t>
            </a:r>
            <a:r>
              <a:rPr lang="en-US" sz="1600" dirty="0" err="1" smtClean="0">
                <a:solidFill>
                  <a:srgbClr val="AE0606"/>
                </a:solidFill>
              </a:rPr>
              <a:t>musiikkioppilaitoksessa</a:t>
            </a:r>
            <a:r>
              <a:rPr lang="en-US" sz="1600" dirty="0" smtClean="0">
                <a:solidFill>
                  <a:srgbClr val="AE0606"/>
                </a:solidFill>
              </a:rPr>
              <a:t> </a:t>
            </a:r>
          </a:p>
          <a:p>
            <a:pPr marL="285750" indent="-285750">
              <a:buFontTx/>
              <a:buChar char="-"/>
            </a:pPr>
            <a:r>
              <a:rPr lang="fi-FI" sz="1800" dirty="0" smtClean="0">
                <a:solidFill>
                  <a:srgbClr val="AE0606"/>
                </a:solidFill>
              </a:rPr>
              <a:t>Matti Vänttinen</a:t>
            </a:r>
          </a:p>
          <a:p>
            <a:pPr marL="582930" lvl="1" indent="-285750">
              <a:buFontTx/>
              <a:buChar char="-"/>
            </a:pPr>
            <a:r>
              <a:rPr lang="fi-FI" sz="1600" dirty="0" smtClean="0">
                <a:solidFill>
                  <a:srgbClr val="AE0606"/>
                </a:solidFill>
              </a:rPr>
              <a:t>Klaavi-hanke. Musiikin perusteiden opetuksen verkostopohjainen kehittäminen</a:t>
            </a:r>
          </a:p>
          <a:p>
            <a:pPr marL="582930" lvl="1" indent="-285750">
              <a:buFontTx/>
              <a:buChar char="-"/>
            </a:pPr>
            <a:r>
              <a:rPr lang="fi-FI" sz="1600" dirty="0" smtClean="0">
                <a:solidFill>
                  <a:srgbClr val="AE0606"/>
                </a:solidFill>
              </a:rPr>
              <a:t>Oikeasti hyvä numero</a:t>
            </a:r>
            <a:endParaRPr lang="fi-FI" sz="1600" dirty="0">
              <a:solidFill>
                <a:srgbClr val="AE0606"/>
              </a:solidFill>
            </a:endParaRPr>
          </a:p>
        </p:txBody>
      </p:sp>
      <p:sp>
        <p:nvSpPr>
          <p:cNvPr id="8"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280912203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591" y="2253790"/>
            <a:ext cx="8228080" cy="4255797"/>
          </a:xfrm>
        </p:spPr>
        <p:txBody>
          <a:bodyPr>
            <a:noAutofit/>
          </a:bodyPr>
          <a:lstStyle/>
          <a:p>
            <a:pPr marL="285750" indent="-285750">
              <a:buFontTx/>
              <a:buChar char="-"/>
            </a:pPr>
            <a:r>
              <a:rPr lang="fi-FI" dirty="0" smtClean="0">
                <a:solidFill>
                  <a:srgbClr val="AE0606"/>
                </a:solidFill>
              </a:rPr>
              <a:t>Kirjallisuutta</a:t>
            </a:r>
          </a:p>
          <a:p>
            <a:pPr marL="285750" indent="-285750">
              <a:buFontTx/>
              <a:buChar char="-"/>
            </a:pPr>
            <a:r>
              <a:rPr lang="fi-FI" dirty="0" smtClean="0">
                <a:solidFill>
                  <a:srgbClr val="AE0606"/>
                </a:solidFill>
              </a:rPr>
              <a:t>Pierre </a:t>
            </a:r>
            <a:r>
              <a:rPr lang="fi-FI" dirty="0" err="1" smtClean="0">
                <a:solidFill>
                  <a:srgbClr val="AE0606"/>
                </a:solidFill>
              </a:rPr>
              <a:t>Bourdieu</a:t>
            </a:r>
            <a:endParaRPr lang="fi-FI" dirty="0" smtClean="0">
              <a:solidFill>
                <a:srgbClr val="AE0606"/>
              </a:solidFill>
            </a:endParaRPr>
          </a:p>
          <a:p>
            <a:pPr marL="582930" lvl="1" indent="-285750">
              <a:buFontTx/>
              <a:buChar char="-"/>
            </a:pPr>
            <a:r>
              <a:rPr lang="fi-FI" sz="1800" dirty="0" smtClean="0">
                <a:solidFill>
                  <a:srgbClr val="AE0606"/>
                </a:solidFill>
              </a:rPr>
              <a:t>Language and </a:t>
            </a:r>
            <a:r>
              <a:rPr lang="fi-FI" sz="1800" dirty="0" err="1">
                <a:solidFill>
                  <a:srgbClr val="AE0606"/>
                </a:solidFill>
              </a:rPr>
              <a:t>S</a:t>
            </a:r>
            <a:r>
              <a:rPr lang="fi-FI" sz="1800" dirty="0" err="1" smtClean="0">
                <a:solidFill>
                  <a:srgbClr val="AE0606"/>
                </a:solidFill>
              </a:rPr>
              <a:t>ymbolic</a:t>
            </a:r>
            <a:r>
              <a:rPr lang="fi-FI" sz="1800" dirty="0" smtClean="0">
                <a:solidFill>
                  <a:srgbClr val="AE0606"/>
                </a:solidFill>
              </a:rPr>
              <a:t> </a:t>
            </a:r>
            <a:r>
              <a:rPr lang="fi-FI" sz="1800" dirty="0">
                <a:solidFill>
                  <a:srgbClr val="AE0606"/>
                </a:solidFill>
              </a:rPr>
              <a:t>P</a:t>
            </a:r>
            <a:r>
              <a:rPr lang="fi-FI" sz="1800" dirty="0" smtClean="0">
                <a:solidFill>
                  <a:srgbClr val="AE0606"/>
                </a:solidFill>
              </a:rPr>
              <a:t>ower</a:t>
            </a:r>
          </a:p>
          <a:p>
            <a:pPr marL="582930" lvl="1" indent="-285750">
              <a:buFontTx/>
              <a:buChar char="-"/>
            </a:pPr>
            <a:r>
              <a:rPr lang="fi-FI" sz="1800" dirty="0" smtClean="0">
                <a:solidFill>
                  <a:srgbClr val="AE0606"/>
                </a:solidFill>
              </a:rPr>
              <a:t>The </a:t>
            </a:r>
            <a:r>
              <a:rPr lang="fi-FI" sz="1800" dirty="0">
                <a:solidFill>
                  <a:srgbClr val="AE0606"/>
                </a:solidFill>
              </a:rPr>
              <a:t>S</a:t>
            </a:r>
            <a:r>
              <a:rPr lang="fi-FI" sz="1800" dirty="0" smtClean="0">
                <a:solidFill>
                  <a:srgbClr val="AE0606"/>
                </a:solidFill>
              </a:rPr>
              <a:t>tate </a:t>
            </a:r>
            <a:r>
              <a:rPr lang="fi-FI" sz="1800" dirty="0" err="1" smtClean="0">
                <a:solidFill>
                  <a:srgbClr val="AE0606"/>
                </a:solidFill>
              </a:rPr>
              <a:t>Nobility</a:t>
            </a:r>
            <a:endParaRPr lang="fi-FI" sz="1800" dirty="0" smtClean="0">
              <a:solidFill>
                <a:srgbClr val="AE0606"/>
              </a:solidFill>
            </a:endParaRPr>
          </a:p>
          <a:p>
            <a:pPr marL="582930" lvl="1" indent="-285750">
              <a:buFontTx/>
              <a:buChar char="-"/>
            </a:pPr>
            <a:r>
              <a:rPr lang="fi-FI" sz="1800" dirty="0" smtClean="0">
                <a:solidFill>
                  <a:srgbClr val="AE0606"/>
                </a:solidFill>
              </a:rPr>
              <a:t>Homo </a:t>
            </a:r>
            <a:r>
              <a:rPr lang="fi-FI" sz="1800" dirty="0" err="1" smtClean="0">
                <a:solidFill>
                  <a:srgbClr val="AE0606"/>
                </a:solidFill>
              </a:rPr>
              <a:t>Academicus</a:t>
            </a:r>
            <a:endParaRPr lang="fi-FI" sz="1800" dirty="0" smtClean="0">
              <a:solidFill>
                <a:srgbClr val="AE0606"/>
              </a:solidFill>
            </a:endParaRPr>
          </a:p>
          <a:p>
            <a:pPr marL="582930" lvl="1" indent="-285750">
              <a:buFontTx/>
              <a:buChar char="-"/>
            </a:pPr>
            <a:r>
              <a:rPr lang="fi-FI" sz="1800" dirty="0" err="1" smtClean="0">
                <a:solidFill>
                  <a:srgbClr val="AE0606"/>
                </a:solidFill>
              </a:rPr>
              <a:t>Distinction</a:t>
            </a:r>
            <a:endParaRPr lang="fi-FI" sz="1800" dirty="0" smtClean="0">
              <a:solidFill>
                <a:srgbClr val="AE0606"/>
              </a:solidFill>
            </a:endParaRPr>
          </a:p>
          <a:p>
            <a:pPr marL="285750" indent="-285750">
              <a:buFontTx/>
              <a:buChar char="-"/>
            </a:pPr>
            <a:r>
              <a:rPr lang="fi-FI" sz="2000" dirty="0" smtClean="0">
                <a:solidFill>
                  <a:srgbClr val="AE0606"/>
                </a:solidFill>
              </a:rPr>
              <a:t>Michel Foucault</a:t>
            </a:r>
          </a:p>
          <a:p>
            <a:pPr marL="582930" lvl="1" indent="-285750">
              <a:buFontTx/>
              <a:buChar char="-"/>
            </a:pPr>
            <a:r>
              <a:rPr lang="fi-FI" sz="1800" dirty="0" smtClean="0">
                <a:solidFill>
                  <a:srgbClr val="AE0606"/>
                </a:solidFill>
              </a:rPr>
              <a:t>Tarkkailla ja rangaista</a:t>
            </a:r>
            <a:endParaRPr lang="fi-FI" sz="18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7" name="TextBox 6"/>
          <p:cNvSpPr txBox="1"/>
          <p:nvPr/>
        </p:nvSpPr>
        <p:spPr>
          <a:xfrm rot="19425358">
            <a:off x="78414" y="1316919"/>
            <a:ext cx="2010747" cy="923330"/>
          </a:xfrm>
          <a:prstGeom prst="rect">
            <a:avLst/>
          </a:prstGeom>
          <a:solidFill>
            <a:srgbClr val="919064"/>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5400" b="1" dirty="0" smtClean="0">
                <a:solidFill>
                  <a:schemeClr val="accent2">
                    <a:lumMod val="40000"/>
                    <a:lumOff val="60000"/>
                  </a:schemeClr>
                </a:solidFill>
              </a:rPr>
              <a:t>BITTE!</a:t>
            </a:r>
            <a:endParaRPr lang="en-US" sz="5400" b="1" dirty="0">
              <a:solidFill>
                <a:schemeClr val="accent2">
                  <a:lumMod val="40000"/>
                  <a:lumOff val="60000"/>
                </a:schemeClr>
              </a:solidFill>
            </a:endParaRPr>
          </a:p>
        </p:txBody>
      </p:sp>
      <p:sp>
        <p:nvSpPr>
          <p:cNvPr id="8"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81188419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591" y="2536048"/>
            <a:ext cx="8002923" cy="3855005"/>
          </a:xfrm>
        </p:spPr>
        <p:txBody>
          <a:bodyPr>
            <a:noAutofit/>
          </a:bodyPr>
          <a:lstStyle/>
          <a:p>
            <a:pPr marL="285750" indent="-285750">
              <a:buFontTx/>
              <a:buChar char="-"/>
            </a:pPr>
            <a:r>
              <a:rPr lang="fi-FI" dirty="0" smtClean="0">
                <a:solidFill>
                  <a:srgbClr val="AE0606"/>
                </a:solidFill>
              </a:rPr>
              <a:t>Lopuksi</a:t>
            </a:r>
          </a:p>
          <a:p>
            <a:pPr marL="582930" lvl="1" indent="-285750">
              <a:buFontTx/>
              <a:buChar char="-"/>
            </a:pPr>
            <a:r>
              <a:rPr lang="fi-FI" dirty="0">
                <a:solidFill>
                  <a:srgbClr val="AE0606"/>
                </a:solidFill>
              </a:rPr>
              <a:t>p</a:t>
            </a:r>
            <a:r>
              <a:rPr lang="fi-FI" dirty="0" smtClean="0">
                <a:solidFill>
                  <a:srgbClr val="AE0606"/>
                </a:solidFill>
              </a:rPr>
              <a:t>erusteena </a:t>
            </a:r>
            <a:r>
              <a:rPr lang="fi-FI" dirty="0" err="1" smtClean="0">
                <a:solidFill>
                  <a:srgbClr val="AE0606"/>
                </a:solidFill>
              </a:rPr>
              <a:t>ops-perusteiden</a:t>
            </a:r>
            <a:r>
              <a:rPr lang="fi-FI" dirty="0" smtClean="0">
                <a:solidFill>
                  <a:srgbClr val="AE0606"/>
                </a:solidFill>
              </a:rPr>
              <a:t> ihmiskäsitys ja oppimiskäsitys</a:t>
            </a:r>
          </a:p>
          <a:p>
            <a:pPr marL="582930" lvl="1" indent="-285750">
              <a:buFontTx/>
              <a:buChar char="-"/>
            </a:pPr>
            <a:r>
              <a:rPr lang="fi-FI" dirty="0">
                <a:solidFill>
                  <a:srgbClr val="AE0606"/>
                </a:solidFill>
              </a:rPr>
              <a:t>p</a:t>
            </a:r>
            <a:r>
              <a:rPr lang="fi-FI" dirty="0" smtClean="0">
                <a:solidFill>
                  <a:srgbClr val="AE0606"/>
                </a:solidFill>
              </a:rPr>
              <a:t>erusteena käsitys musiikin perimmäisestä arvosta ja merkityksestä</a:t>
            </a:r>
          </a:p>
          <a:p>
            <a:pPr marL="297180" lvl="1" indent="0">
              <a:buNone/>
            </a:pPr>
            <a:endParaRPr lang="fi-FI" dirty="0" smtClean="0">
              <a:solidFill>
                <a:srgbClr val="AE0606"/>
              </a:solidFill>
            </a:endParaRPr>
          </a:p>
          <a:p>
            <a:pPr marL="582930" lvl="1" indent="-285750">
              <a:buFontTx/>
              <a:buChar char="-"/>
            </a:pPr>
            <a:r>
              <a:rPr lang="fi-FI" sz="2400" dirty="0">
                <a:solidFill>
                  <a:srgbClr val="AE0606"/>
                </a:solidFill>
              </a:rPr>
              <a:t>t</a:t>
            </a:r>
            <a:r>
              <a:rPr lang="fi-FI" sz="2400" dirty="0" smtClean="0">
                <a:solidFill>
                  <a:srgbClr val="AE0606"/>
                </a:solidFill>
              </a:rPr>
              <a:t>avoitteena </a:t>
            </a:r>
            <a:r>
              <a:rPr lang="fi-FI" sz="2400" b="1" i="1" dirty="0" smtClean="0">
                <a:solidFill>
                  <a:srgbClr val="AE0606"/>
                </a:solidFill>
              </a:rPr>
              <a:t>aito dialogi</a:t>
            </a:r>
            <a:r>
              <a:rPr lang="fi-FI" sz="2400" dirty="0" smtClean="0">
                <a:solidFill>
                  <a:srgbClr val="AE0606"/>
                </a:solidFill>
              </a:rPr>
              <a:t>, yhteinen ymmärrys tekemisestä ja tavoitteista</a:t>
            </a:r>
            <a:endParaRPr lang="fi-FI" sz="2400"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3710822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149" y="2536048"/>
            <a:ext cx="7730365" cy="3855005"/>
          </a:xfrm>
        </p:spPr>
        <p:txBody>
          <a:bodyPr>
            <a:noAutofit/>
          </a:bodyPr>
          <a:lstStyle/>
          <a:p>
            <a:pPr marL="0" indent="0">
              <a:buNone/>
            </a:pPr>
            <a:r>
              <a:rPr lang="fi-FI" sz="4800" i="1" dirty="0" smtClean="0">
                <a:solidFill>
                  <a:srgbClr val="AE0606"/>
                </a:solidFill>
              </a:rPr>
              <a:t>Kiitos huomiostasi!</a:t>
            </a:r>
          </a:p>
          <a:p>
            <a:pPr marL="0" indent="0">
              <a:buNone/>
            </a:pPr>
            <a:endParaRPr lang="fi-FI" sz="1600" i="1" dirty="0" smtClean="0">
              <a:solidFill>
                <a:srgbClr val="AE0606"/>
              </a:solidFill>
            </a:endParaRPr>
          </a:p>
          <a:p>
            <a:pPr marL="0" indent="0">
              <a:buNone/>
            </a:pPr>
            <a:endParaRPr lang="fi-FI" sz="1600" i="1" dirty="0" smtClean="0">
              <a:solidFill>
                <a:srgbClr val="AE0606"/>
              </a:solidFill>
            </a:endParaRPr>
          </a:p>
          <a:p>
            <a:pPr marL="0" indent="0" algn="r">
              <a:buNone/>
            </a:pPr>
            <a:r>
              <a:rPr lang="fi-FI" sz="4800" i="1" dirty="0" err="1">
                <a:solidFill>
                  <a:srgbClr val="AE0606"/>
                </a:solidFill>
              </a:rPr>
              <a:t>c</a:t>
            </a:r>
            <a:r>
              <a:rPr lang="fi-FI" sz="4800" i="1" dirty="0" err="1" smtClean="0">
                <a:solidFill>
                  <a:srgbClr val="AE0606"/>
                </a:solidFill>
              </a:rPr>
              <a:t>all</a:t>
            </a:r>
            <a:r>
              <a:rPr lang="fi-FI" sz="4800" i="1" dirty="0" smtClean="0">
                <a:solidFill>
                  <a:srgbClr val="AE0606"/>
                </a:solidFill>
              </a:rPr>
              <a:t> me </a:t>
            </a:r>
            <a:r>
              <a:rPr lang="fi-FI" sz="4800" i="1" dirty="0" err="1" smtClean="0">
                <a:solidFill>
                  <a:srgbClr val="AE0606"/>
                </a:solidFill>
              </a:rPr>
              <a:t>later</a:t>
            </a:r>
            <a:r>
              <a:rPr lang="fi-FI" sz="4800" i="1" dirty="0" smtClean="0">
                <a:solidFill>
                  <a:srgbClr val="AE0606"/>
                </a:solidFill>
              </a:rPr>
              <a:t>…</a:t>
            </a:r>
          </a:p>
          <a:p>
            <a:pPr marL="0" indent="0" algn="r">
              <a:buNone/>
            </a:pPr>
            <a:r>
              <a:rPr lang="fi-FI" sz="4800" i="1" dirty="0" smtClean="0">
                <a:solidFill>
                  <a:srgbClr val="AE0606"/>
                </a:solidFill>
              </a:rPr>
              <a:t>050 345 8332</a:t>
            </a:r>
          </a:p>
          <a:p>
            <a:pPr marL="0" indent="0" algn="r">
              <a:buNone/>
            </a:pPr>
            <a:r>
              <a:rPr lang="fi-FI" i="1" dirty="0" err="1" smtClean="0">
                <a:solidFill>
                  <a:srgbClr val="AE0606"/>
                </a:solidFill>
              </a:rPr>
              <a:t>matti.vanttinen@juvenalia.fi</a:t>
            </a:r>
            <a:endParaRPr lang="fi-FI" i="1" dirty="0">
              <a:solidFill>
                <a:srgbClr val="AE0606"/>
              </a:solidFill>
            </a:endParaRPr>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15593847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323652"/>
            <a:ext cx="6777317" cy="3985103"/>
          </a:xfrm>
        </p:spPr>
        <p:txBody>
          <a:bodyPr>
            <a:normAutofit/>
          </a:bodyPr>
          <a:lstStyle/>
          <a:p>
            <a:pPr marL="742950" lvl="1" indent="-285750">
              <a:buFontTx/>
              <a:buChar char="-"/>
            </a:pPr>
            <a:r>
              <a:rPr lang="fi-FI" sz="2800" i="1" dirty="0" smtClean="0">
                <a:latin typeface="Gabriola"/>
                <a:cs typeface="Gabriola"/>
              </a:rPr>
              <a:t>”</a:t>
            </a:r>
            <a:r>
              <a:rPr lang="fi-FI" sz="2800" i="1" dirty="0">
                <a:latin typeface="Gabriola"/>
                <a:cs typeface="Gabriola"/>
              </a:rPr>
              <a:t>Käytännössä pyrkii kuitenkin toisinaan käymään niin, että arvostelua suoritetaan vain tavan vuoksi tai arvostelu muodostuu tavallaan itsetarkoitukseksi. Joka tapauksessa joudumme toteamaan, että ei aina ole koetettukaan muovata arvosteluja niiden </a:t>
            </a:r>
            <a:r>
              <a:rPr lang="fi-FI" sz="2800" dirty="0">
                <a:latin typeface="Gabriola"/>
                <a:cs typeface="Gabriola"/>
              </a:rPr>
              <a:t>[arvioinnin] </a:t>
            </a:r>
            <a:r>
              <a:rPr lang="fi-FI" sz="2800" i="1" dirty="0">
                <a:latin typeface="Gabriola"/>
                <a:cs typeface="Gabriola"/>
              </a:rPr>
              <a:t>päämäärien mukaisiksi. Ehkäpä ei ole kylliksi selvitettykään noita päämääriä</a:t>
            </a:r>
            <a:r>
              <a:rPr lang="fi-FI" sz="2800" i="1" dirty="0" smtClean="0">
                <a:latin typeface="Gabriola"/>
                <a:cs typeface="Gabriola"/>
              </a:rPr>
              <a:t>”.</a:t>
            </a:r>
            <a:endParaRPr lang="fi-FI" sz="2800" i="1" dirty="0">
              <a:latin typeface="Gabriola"/>
              <a:cs typeface="Gabriola"/>
            </a:endParaRPr>
          </a:p>
          <a:p>
            <a:pPr marL="365760" lvl="1" indent="0">
              <a:buNone/>
            </a:pPr>
            <a:r>
              <a:rPr lang="fi-FI" sz="2800" i="1" dirty="0">
                <a:latin typeface="Gabriola"/>
                <a:cs typeface="Gabriola"/>
              </a:rPr>
              <a:t> T. </a:t>
            </a:r>
            <a:r>
              <a:rPr lang="fi-FI" sz="2800" i="1" dirty="0" err="1">
                <a:latin typeface="Gabriola"/>
                <a:cs typeface="Gabriola"/>
              </a:rPr>
              <a:t>Vahervuo</a:t>
            </a:r>
            <a:r>
              <a:rPr lang="fi-FI" sz="2800" i="1" dirty="0">
                <a:latin typeface="Gabriola"/>
                <a:cs typeface="Gabriola"/>
              </a:rPr>
              <a:t>, </a:t>
            </a:r>
            <a:r>
              <a:rPr lang="fi-FI" sz="2800" i="1" dirty="0" smtClean="0">
                <a:latin typeface="Gabriola"/>
                <a:cs typeface="Gabriola"/>
              </a:rPr>
              <a:t>1958	</a:t>
            </a:r>
            <a:endParaRPr lang="en-US" dirty="0"/>
          </a:p>
        </p:txBody>
      </p:sp>
      <p:sp>
        <p:nvSpPr>
          <p:cNvPr id="4" name="TextBox 3"/>
          <p:cNvSpPr txBox="1"/>
          <p:nvPr/>
        </p:nvSpPr>
        <p:spPr>
          <a:xfrm>
            <a:off x="4696725" y="117671"/>
            <a:ext cx="3371509" cy="369332"/>
          </a:xfrm>
          <a:prstGeom prst="rect">
            <a:avLst/>
          </a:prstGeom>
          <a:noFill/>
        </p:spPr>
        <p:txBody>
          <a:bodyPr wrap="square" rtlCol="0">
            <a:spAutoFit/>
          </a:bodyPr>
          <a:lstStyle/>
          <a:p>
            <a:pPr algn="r"/>
            <a:r>
              <a:rPr lang="pt-BR" dirty="0" err="1" smtClean="0">
                <a:solidFill>
                  <a:srgbClr val="AE0606"/>
                </a:solidFill>
              </a:rPr>
              <a:t>Pohjanmaa</a:t>
            </a:r>
            <a:r>
              <a:rPr lang="pt-BR" dirty="0" smtClean="0">
                <a:solidFill>
                  <a:srgbClr val="AE0606"/>
                </a:solidFill>
              </a:rPr>
              <a:t> 160817 </a:t>
            </a:r>
            <a:endParaRPr lang="en-US" dirty="0">
              <a:solidFill>
                <a:srgbClr val="AE0606"/>
              </a:solidFill>
            </a:endParaRPr>
          </a:p>
        </p:txBody>
      </p:sp>
      <p:sp>
        <p:nvSpPr>
          <p:cNvPr id="6" name="Title 1"/>
          <p:cNvSpPr>
            <a:spLocks noGrp="1"/>
          </p:cNvSpPr>
          <p:nvPr>
            <p:ph type="title"/>
          </p:nvPr>
        </p:nvSpPr>
        <p:spPr>
          <a:xfrm>
            <a:off x="510449" y="659816"/>
            <a:ext cx="7024744" cy="367848"/>
          </a:xfrm>
        </p:spPr>
        <p:txBody>
          <a:bodyPr>
            <a:normAutofit/>
          </a:bodyPr>
          <a:lstStyle/>
          <a:p>
            <a:r>
              <a:rPr lang="en-US" sz="1600" dirty="0" err="1">
                <a:solidFill>
                  <a:srgbClr val="AE0606"/>
                </a:solidFill>
              </a:rPr>
              <a:t>Oppilaiden</a:t>
            </a:r>
            <a:r>
              <a:rPr lang="en-US" sz="1600" dirty="0">
                <a:solidFill>
                  <a:srgbClr val="AE0606"/>
                </a:solidFill>
              </a:rPr>
              <a:t> </a:t>
            </a:r>
            <a:r>
              <a:rPr lang="en-US" sz="1600" dirty="0" err="1">
                <a:solidFill>
                  <a:srgbClr val="AE0606"/>
                </a:solidFill>
              </a:rPr>
              <a:t>arviointi</a:t>
            </a:r>
            <a:r>
              <a:rPr lang="en-US" sz="1600" dirty="0">
                <a:solidFill>
                  <a:srgbClr val="AE0606"/>
                </a:solidFill>
              </a:rPr>
              <a:t> oppimisen </a:t>
            </a:r>
            <a:r>
              <a:rPr lang="en-US" sz="1600" dirty="0" err="1">
                <a:solidFill>
                  <a:srgbClr val="AE0606"/>
                </a:solidFill>
              </a:rPr>
              <a:t>tukena</a:t>
            </a:r>
            <a:r>
              <a:rPr lang="en-US" sz="1600" dirty="0">
                <a:solidFill>
                  <a:srgbClr val="AE0606"/>
                </a:solidFill>
              </a:rPr>
              <a:t> </a:t>
            </a:r>
            <a:r>
              <a:rPr lang="en-US" sz="1600" dirty="0" err="1">
                <a:solidFill>
                  <a:srgbClr val="AE0606"/>
                </a:solidFill>
              </a:rPr>
              <a:t>ja</a:t>
            </a:r>
            <a:r>
              <a:rPr lang="en-US" sz="1600" dirty="0">
                <a:solidFill>
                  <a:srgbClr val="AE0606"/>
                </a:solidFill>
              </a:rPr>
              <a:t> </a:t>
            </a:r>
            <a:r>
              <a:rPr lang="en-US" sz="1600" dirty="0" err="1">
                <a:solidFill>
                  <a:srgbClr val="AE0606"/>
                </a:solidFill>
              </a:rPr>
              <a:t>toimintakulttuurin</a:t>
            </a:r>
            <a:r>
              <a:rPr lang="en-US" sz="1600" dirty="0">
                <a:solidFill>
                  <a:srgbClr val="AE0606"/>
                </a:solidFill>
              </a:rPr>
              <a:t> </a:t>
            </a:r>
            <a:r>
              <a:rPr lang="en-US" sz="1600" dirty="0" err="1">
                <a:solidFill>
                  <a:srgbClr val="AE0606"/>
                </a:solidFill>
              </a:rPr>
              <a:t>osana</a:t>
            </a:r>
            <a:r>
              <a:rPr lang="en-US" sz="1600" dirty="0">
                <a:solidFill>
                  <a:srgbClr val="AE0606"/>
                </a:solidFill>
              </a:rPr>
              <a:t> </a:t>
            </a:r>
            <a:endParaRPr lang="en-US" sz="1600" dirty="0">
              <a:solidFill>
                <a:schemeClr val="accent5"/>
              </a:solidFill>
            </a:endParaRPr>
          </a:p>
        </p:txBody>
      </p:sp>
    </p:spTree>
    <p:extLst>
      <p:ext uri="{BB962C8B-B14F-4D97-AF65-F5344CB8AC3E}">
        <p14:creationId xmlns:p14="http://schemas.microsoft.com/office/powerpoint/2010/main" val="92309821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Pohjanmaa">
      <a:dk1>
        <a:srgbClr val="83CE0E"/>
      </a:dk1>
      <a:lt1>
        <a:srgbClr val="E5FFC8"/>
      </a:lt1>
      <a:dk2>
        <a:srgbClr val="1A8E2D"/>
      </a:dk2>
      <a:lt2>
        <a:srgbClr val="C2F941"/>
      </a:lt2>
      <a:accent1>
        <a:srgbClr val="D1AC13"/>
      </a:accent1>
      <a:accent2>
        <a:srgbClr val="D5860D"/>
      </a:accent2>
      <a:accent3>
        <a:srgbClr val="A94716"/>
      </a:accent3>
      <a:accent4>
        <a:srgbClr val="AC8B2E"/>
      </a:accent4>
      <a:accent5>
        <a:srgbClr val="AE0606"/>
      </a:accent5>
      <a:accent6>
        <a:srgbClr val="A03514"/>
      </a:accent6>
      <a:hlink>
        <a:srgbClr val="75C377"/>
      </a:hlink>
      <a:folHlink>
        <a:srgbClr val="05F069"/>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2740</TotalTime>
  <Words>3268</Words>
  <Application>Microsoft Macintosh PowerPoint</Application>
  <PresentationFormat>On-screen Show (4:3)</PresentationFormat>
  <Paragraphs>643</Paragraphs>
  <Slides>83</Slides>
  <Notes>70</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Austin</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PowerPoint Presentation</vt:lpstr>
      <vt:lpstr>Oppilaiden arviointi oppimisen tukena ja toimintakulttuurin osana </vt:lpstr>
      <vt:lpstr>Oppilaiden arviointi oppimisen tukena ja toimintakulttuurin osana </vt:lpstr>
      <vt:lpstr>Oppilaiden arviointi oppimisen tukena ja toimintakulttuurin osana </vt:lpstr>
      <vt:lpstr>PowerPoint Presentation</vt:lpstr>
      <vt:lpstr>Oppilaiden arviointi oppimisen tukena ja toimintakulttuurin osana </vt:lpstr>
      <vt:lpstr>PowerPoint Presentation</vt:lpstr>
      <vt:lpstr>Oppilaiden arviointi oppimisen tukena ja toimintakulttuurin osana </vt:lpstr>
      <vt:lpstr>PowerPoint Presentation</vt:lpstr>
      <vt:lpstr>Oppilaiden arviointi oppimisen tukena ja toimintakulttuurin osana </vt:lpstr>
      <vt:lpstr>PowerPoint Presentation</vt:lpstr>
      <vt:lpstr>PowerPoint Presentation</vt:lpstr>
      <vt:lpstr>PowerPoint Presentation</vt:lpstr>
      <vt:lpstr>Oppilaiden arviointi oppimisen tukena ja toimintakulttuurin osana </vt:lpstr>
      <vt:lpstr>PowerPoint Presentation</vt:lpstr>
      <vt:lpstr>Oppilaiden arviointi oppimisen tukena ja toimintakulttuurin osana </vt:lpstr>
      <vt:lpstr>Oppilaiden arviointi oppimisen tukena ja toimintakulttuurin osana </vt:lpstr>
      <vt:lpstr>PowerPoint Presentation</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PowerPoint Presentation</vt:lpstr>
      <vt:lpstr>Oppilaiden arviointi oppimisen tukena ja toimintakulttuurin osana </vt:lpstr>
      <vt:lpstr>Oppilaiden arviointi oppimisen tukena ja toimintakulttuurin osana </vt:lpstr>
      <vt:lpstr>PowerPoint Presentation</vt:lpstr>
      <vt:lpstr>Oppilaiden arviointi oppimisen tukena ja toimintakulttuurin osana </vt:lpstr>
      <vt:lpstr>PowerPoint Presentation</vt:lpstr>
      <vt:lpstr>PowerPoint Presentation</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PowerPoint Presentation</vt:lpstr>
      <vt:lpstr>Oppilaiden arviointi oppimisen tukena ja toimintakulttuurin osana </vt:lpstr>
      <vt:lpstr>PowerPoint Presentation</vt:lpstr>
      <vt:lpstr>Oppilaiden arviointi oppimisen tukena ja toimintakulttuurin osana </vt:lpstr>
      <vt:lpstr>PowerPoint Presentation</vt:lpstr>
      <vt:lpstr>PowerPoint Presentation</vt:lpstr>
      <vt:lpstr>PowerPoint Presentation</vt:lpstr>
      <vt:lpstr>PowerPoint Presentation</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lpstr>Oppilaiden arviointi oppimisen tukena ja toimintakulttuurin osana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Oppilaiden arviointi:  mitä se on &amp; mitä se ei ole</dc:title>
  <dc:creator>Matti Vänttinen</dc:creator>
  <cp:lastModifiedBy>Matti Vänttinen</cp:lastModifiedBy>
  <cp:revision>178</cp:revision>
  <dcterms:created xsi:type="dcterms:W3CDTF">2015-10-14T07:39:48Z</dcterms:created>
  <dcterms:modified xsi:type="dcterms:W3CDTF">2017-06-30T05:41:17Z</dcterms:modified>
</cp:coreProperties>
</file>